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706" r:id="rId2"/>
  </p:sldMasterIdLst>
  <p:notesMasterIdLst>
    <p:notesMasterId r:id="rId14"/>
  </p:notesMasterIdLst>
  <p:handoutMasterIdLst>
    <p:handoutMasterId r:id="rId15"/>
  </p:handoutMasterIdLst>
  <p:sldIdLst>
    <p:sldId id="529" r:id="rId3"/>
    <p:sldId id="557" r:id="rId4"/>
    <p:sldId id="559" r:id="rId5"/>
    <p:sldId id="560" r:id="rId6"/>
    <p:sldId id="563" r:id="rId7"/>
    <p:sldId id="567" r:id="rId8"/>
    <p:sldId id="564" r:id="rId9"/>
    <p:sldId id="565" r:id="rId10"/>
    <p:sldId id="566" r:id="rId11"/>
    <p:sldId id="561" r:id="rId12"/>
    <p:sldId id="562" r:id="rId1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020C417-290F-4F30-A176-3C6C2E0F8AB7}">
          <p14:sldIdLst>
            <p14:sldId id="529"/>
            <p14:sldId id="557"/>
            <p14:sldId id="559"/>
            <p14:sldId id="560"/>
            <p14:sldId id="563"/>
            <p14:sldId id="567"/>
            <p14:sldId id="564"/>
            <p14:sldId id="565"/>
            <p14:sldId id="566"/>
            <p14:sldId id="561"/>
            <p14:sldId id="56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D78"/>
    <a:srgbClr val="64645A"/>
    <a:srgbClr val="647300"/>
    <a:srgbClr val="760000"/>
    <a:srgbClr val="AF8700"/>
    <a:srgbClr val="836500"/>
    <a:srgbClr val="000000"/>
    <a:srgbClr val="F8F8F8"/>
    <a:srgbClr val="D2D2BE"/>
    <a:srgbClr val="FFFF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94" autoAdjust="0"/>
    <p:restoredTop sz="90000" autoAdjust="0"/>
  </p:normalViewPr>
  <p:slideViewPr>
    <p:cSldViewPr showGuides="1">
      <p:cViewPr varScale="1">
        <p:scale>
          <a:sx n="84" d="100"/>
          <a:sy n="84" d="100"/>
        </p:scale>
        <p:origin x="800"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644"/>
    </p:cViewPr>
  </p:sorterViewPr>
  <p:notesViewPr>
    <p:cSldViewPr showGuides="1">
      <p:cViewPr>
        <p:scale>
          <a:sx n="80" d="100"/>
          <a:sy n="80" d="100"/>
        </p:scale>
        <p:origin x="-2316" y="87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notesMaster" Target="notesMasters/notesMaster1.xml"/><Relationship Id="rId15" Type="http://schemas.openxmlformats.org/officeDocument/2006/relationships/handoutMaster" Target="handoutMasters/handout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BE86151-2E87-406E-A677-766311C05B04}" type="datetimeFigureOut">
              <a:rPr lang="en-US" smtClean="0"/>
              <a:pPr/>
              <a:t>5/22/19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B57A18-4C71-4A4C-88A1-988DF3FD33F0}" type="slidenum">
              <a:rPr lang="en-US" smtClean="0"/>
              <a:pPr/>
              <a:t>‹#›</a:t>
            </a:fld>
            <a:endParaRPr lang="en-US"/>
          </a:p>
        </p:txBody>
      </p:sp>
    </p:spTree>
    <p:extLst>
      <p:ext uri="{BB962C8B-B14F-4D97-AF65-F5344CB8AC3E}">
        <p14:creationId xmlns:p14="http://schemas.microsoft.com/office/powerpoint/2010/main" val="1427679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5F88E8-A384-43EF-AD47-7131EA31A48D}" type="datetimeFigureOut">
              <a:rPr lang="de-DE" smtClean="0"/>
              <a:pPr/>
              <a:t>22.05.19</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D75B27-EA39-4F13-BC45-9C0ECB6C1EEB}" type="slidenum">
              <a:rPr lang="de-DE" smtClean="0"/>
              <a:pPr/>
              <a:t>‹#›</a:t>
            </a:fld>
            <a:endParaRPr lang="de-DE"/>
          </a:p>
        </p:txBody>
      </p:sp>
    </p:spTree>
    <p:extLst>
      <p:ext uri="{BB962C8B-B14F-4D97-AF65-F5344CB8AC3E}">
        <p14:creationId xmlns:p14="http://schemas.microsoft.com/office/powerpoint/2010/main" val="2276981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a:t>
            </a:r>
            <a:r>
              <a:rPr lang="en-US" baseline="0" dirty="0" smtClean="0"/>
              <a:t> to the Federated States of Micronesia. My name is and I Work for the National Government in the Department of Education as a program Administrator for FSM Schools Accreditation System and Bridging Gaps Outreach Program. This here is our department logo and department motto; Strive Toward Excellence. Our main responsibility is to set minimum standards for education and provide oversight and technical  assistance to the State Departments of Education whose role is implementation of the education system. You know I told </a:t>
            </a:r>
            <a:r>
              <a:rPr lang="en-US" baseline="0" dirty="0" err="1" smtClean="0"/>
              <a:t>Desh</a:t>
            </a:r>
            <a:r>
              <a:rPr lang="en-US" baseline="0" dirty="0" smtClean="0"/>
              <a:t> that I won’t come to this regional meet because we did not make ends meet in last year but </a:t>
            </a:r>
            <a:r>
              <a:rPr lang="en-US" baseline="0" dirty="0" err="1" smtClean="0"/>
              <a:t>Desh</a:t>
            </a:r>
            <a:r>
              <a:rPr lang="en-US" baseline="0" dirty="0" smtClean="0"/>
              <a:t> insisted…</a:t>
            </a:r>
            <a:r>
              <a:rPr lang="en-US" baseline="0" dirty="0" err="1" smtClean="0"/>
              <a:t>Desh</a:t>
            </a:r>
            <a:r>
              <a:rPr lang="en-US" baseline="0" dirty="0" smtClean="0"/>
              <a:t> is a nice guy. He said come and lets meet to talk about plans for Micronesia and meet your GLOBE family.  After yesterdays presentations, I can’t  am just in…..but hey we family right??? We help each other out.</a:t>
            </a:r>
            <a:endParaRPr lang="en-US" dirty="0"/>
          </a:p>
        </p:txBody>
      </p:sp>
      <p:sp>
        <p:nvSpPr>
          <p:cNvPr id="4" name="Slide Number Placeholder 3"/>
          <p:cNvSpPr>
            <a:spLocks noGrp="1"/>
          </p:cNvSpPr>
          <p:nvPr>
            <p:ph type="sldNum" sz="quarter" idx="10"/>
          </p:nvPr>
        </p:nvSpPr>
        <p:spPr/>
        <p:txBody>
          <a:bodyPr/>
          <a:lstStyle/>
          <a:p>
            <a:fld id="{8CD75B27-EA39-4F13-BC45-9C0ECB6C1EEB}" type="slidenum">
              <a:rPr lang="de-DE" smtClean="0"/>
              <a:pPr/>
              <a:t>1</a:t>
            </a:fld>
            <a:endParaRPr lang="de-DE"/>
          </a:p>
        </p:txBody>
      </p:sp>
    </p:spTree>
    <p:extLst>
      <p:ext uri="{BB962C8B-B14F-4D97-AF65-F5344CB8AC3E}">
        <p14:creationId xmlns:p14="http://schemas.microsoft.com/office/powerpoint/2010/main" val="1852589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75B27-EA39-4F13-BC45-9C0ECB6C1EEB}" type="slidenum">
              <a:rPr lang="de-DE" smtClean="0"/>
              <a:pPr/>
              <a:t>4</a:t>
            </a:fld>
            <a:endParaRPr lang="de-DE"/>
          </a:p>
        </p:txBody>
      </p:sp>
    </p:spTree>
    <p:extLst>
      <p:ext uri="{BB962C8B-B14F-4D97-AF65-F5344CB8AC3E}">
        <p14:creationId xmlns:p14="http://schemas.microsoft.com/office/powerpoint/2010/main" val="2208305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a:t>
            </a:r>
            <a:r>
              <a:rPr lang="en-US" baseline="0" dirty="0" smtClean="0"/>
              <a:t> if you think about it 602 islands over </a:t>
            </a:r>
            <a:endParaRPr lang="en-US" dirty="0"/>
          </a:p>
        </p:txBody>
      </p:sp>
      <p:sp>
        <p:nvSpPr>
          <p:cNvPr id="4" name="Slide Number Placeholder 3"/>
          <p:cNvSpPr>
            <a:spLocks noGrp="1"/>
          </p:cNvSpPr>
          <p:nvPr>
            <p:ph type="sldNum" sz="quarter" idx="10"/>
          </p:nvPr>
        </p:nvSpPr>
        <p:spPr/>
        <p:txBody>
          <a:bodyPr/>
          <a:lstStyle/>
          <a:p>
            <a:fld id="{8CD75B27-EA39-4F13-BC45-9C0ECB6C1EEB}" type="slidenum">
              <a:rPr lang="de-DE" smtClean="0"/>
              <a:pPr/>
              <a:t>10</a:t>
            </a:fld>
            <a:endParaRPr lang="de-DE"/>
          </a:p>
        </p:txBody>
      </p:sp>
    </p:spTree>
    <p:extLst>
      <p:ext uri="{BB962C8B-B14F-4D97-AF65-F5344CB8AC3E}">
        <p14:creationId xmlns:p14="http://schemas.microsoft.com/office/powerpoint/2010/main" val="1437411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GLOBE family members</a:t>
            </a:r>
            <a:r>
              <a:rPr lang="en-US" baseline="0" dirty="0" smtClean="0"/>
              <a:t> </a:t>
            </a:r>
            <a:r>
              <a:rPr lang="en-US" baseline="0" dirty="0" err="1" smtClean="0"/>
              <a:t>Salamat</a:t>
            </a:r>
            <a:r>
              <a:rPr lang="en-US" baseline="0" dirty="0" smtClean="0"/>
              <a:t> and Thank you!!! Please I know you want to applaud but save it for the presentation after Palau. LOL…</a:t>
            </a:r>
            <a:endParaRPr lang="en-US" dirty="0"/>
          </a:p>
        </p:txBody>
      </p:sp>
      <p:sp>
        <p:nvSpPr>
          <p:cNvPr id="4" name="Slide Number Placeholder 3"/>
          <p:cNvSpPr>
            <a:spLocks noGrp="1"/>
          </p:cNvSpPr>
          <p:nvPr>
            <p:ph type="sldNum" sz="quarter" idx="10"/>
          </p:nvPr>
        </p:nvSpPr>
        <p:spPr/>
        <p:txBody>
          <a:bodyPr/>
          <a:lstStyle/>
          <a:p>
            <a:fld id="{8CD75B27-EA39-4F13-BC45-9C0ECB6C1EEB}" type="slidenum">
              <a:rPr lang="de-DE" smtClean="0"/>
              <a:pPr/>
              <a:t>11</a:t>
            </a:fld>
            <a:endParaRPr lang="de-DE"/>
          </a:p>
        </p:txBody>
      </p:sp>
    </p:spTree>
    <p:extLst>
      <p:ext uri="{BB962C8B-B14F-4D97-AF65-F5344CB8AC3E}">
        <p14:creationId xmlns:p14="http://schemas.microsoft.com/office/powerpoint/2010/main" val="867469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pic>
        <p:nvPicPr>
          <p:cNvPr id="5" name="Grafik 4" descr="lights_ppt_start.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Titel 1"/>
          <p:cNvSpPr>
            <a:spLocks noGrp="1"/>
          </p:cNvSpPr>
          <p:nvPr>
            <p:ph type="ctrTitle" hasCustomPrompt="1"/>
          </p:nvPr>
        </p:nvSpPr>
        <p:spPr>
          <a:xfrm>
            <a:off x="0" y="4437112"/>
            <a:ext cx="9144000" cy="821953"/>
          </a:xfrm>
        </p:spPr>
        <p:txBody>
          <a:bodyPr lIns="0" tIns="0" rIns="0" bIns="0" anchor="t" anchorCtr="0">
            <a:noAutofit/>
          </a:bodyPr>
          <a:lstStyle>
            <a:lvl1pPr>
              <a:defRPr sz="4800" b="0" spc="-150" baseline="0">
                <a:solidFill>
                  <a:schemeClr val="tx2"/>
                </a:solidFill>
                <a:effectLst>
                  <a:outerShdw dist="12700" dir="16200000" algn="t" rotWithShape="0">
                    <a:prstClr val="black">
                      <a:alpha val="40000"/>
                    </a:prstClr>
                  </a:outerShdw>
                </a:effectLst>
              </a:defRPr>
            </a:lvl1pPr>
          </a:lstStyle>
          <a:p>
            <a:r>
              <a:rPr lang="de-DE" sz="4800" dirty="0" smtClean="0"/>
              <a:t>Principals and Teachers Academy</a:t>
            </a:r>
            <a:endParaRPr lang="de-DE" dirty="0"/>
          </a:p>
        </p:txBody>
      </p:sp>
      <p:sp>
        <p:nvSpPr>
          <p:cNvPr id="9" name="Untertitel 2"/>
          <p:cNvSpPr>
            <a:spLocks noGrp="1"/>
          </p:cNvSpPr>
          <p:nvPr>
            <p:ph type="subTitle" idx="1"/>
          </p:nvPr>
        </p:nvSpPr>
        <p:spPr>
          <a:xfrm>
            <a:off x="0" y="5187057"/>
            <a:ext cx="9144000" cy="576064"/>
          </a:xfrm>
        </p:spPr>
        <p:txBody>
          <a:bodyPr>
            <a:normAutofit/>
          </a:bodyPr>
          <a:lstStyle>
            <a:lvl1pPr marL="0" indent="0" algn="ctr">
              <a:buNone/>
              <a:defRPr sz="1800" i="1">
                <a:solidFill>
                  <a:schemeClr val="accent2"/>
                </a:solidFill>
                <a:effectLst>
                  <a:outerShdw blurRad="50800" dist="38100" dir="5400000" algn="t"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
        <p:nvSpPr>
          <p:cNvPr id="13" name="Inhaltsplatzhalter 2"/>
          <p:cNvSpPr>
            <a:spLocks noGrp="1"/>
          </p:cNvSpPr>
          <p:nvPr>
            <p:ph idx="10" hasCustomPrompt="1"/>
          </p:nvPr>
        </p:nvSpPr>
        <p:spPr>
          <a:xfrm>
            <a:off x="539552" y="620688"/>
            <a:ext cx="8064896" cy="2304256"/>
          </a:xfrm>
        </p:spPr>
        <p:txBody>
          <a:bodyPr wrap="square" lIns="0" tIns="0" rIns="0" bIns="0" numCol="1" anchor="ctr" anchorCtr="0">
            <a:noAutofit/>
          </a:bodyPr>
          <a:lstStyle>
            <a:lvl1pPr marL="0" indent="-180000" algn="ctr">
              <a:lnSpc>
                <a:spcPct val="100000"/>
              </a:lnSpc>
              <a:spcBef>
                <a:spcPts val="100"/>
              </a:spcBef>
              <a:buFont typeface="Arial" pitchFamily="34" charset="0"/>
              <a:buNone/>
              <a:defRPr lang="de-DE" sz="4000" b="1" dirty="0">
                <a:solidFill>
                  <a:schemeClr val="accent1"/>
                </a:solidFill>
              </a:defRPr>
            </a:lvl1pPr>
          </a:lstStyle>
          <a:p>
            <a:pPr lvl="0"/>
            <a:r>
              <a:rPr lang="de-DE" dirty="0" smtClean="0"/>
              <a:t>FSM AssociatYour Logo or Company Name</a:t>
            </a: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AFA34D-3A91-4056-8875-03045265BB53}" type="datetimeFigureOut">
              <a:rPr lang="en-US" smtClean="0"/>
              <a:pPr/>
              <a:t>5/22/19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356261-41C7-4F2E-9759-98B94563F112}" type="slidenum">
              <a:rPr lang="en-US" smtClean="0"/>
              <a:pPr/>
              <a:t>‹#›</a:t>
            </a:fld>
            <a:endParaRPr lang="en-US"/>
          </a:p>
        </p:txBody>
      </p:sp>
    </p:spTree>
    <p:extLst>
      <p:ext uri="{BB962C8B-B14F-4D97-AF65-F5344CB8AC3E}">
        <p14:creationId xmlns:p14="http://schemas.microsoft.com/office/powerpoint/2010/main" val="421271929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AFA34D-3A91-4056-8875-03045265BB53}" type="datetimeFigureOut">
              <a:rPr lang="en-US" smtClean="0"/>
              <a:pPr/>
              <a:t>5/22/19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356261-41C7-4F2E-9759-98B94563F112}" type="slidenum">
              <a:rPr lang="en-US" smtClean="0"/>
              <a:pPr/>
              <a:t>‹#›</a:t>
            </a:fld>
            <a:endParaRPr lang="en-US"/>
          </a:p>
        </p:txBody>
      </p:sp>
    </p:spTree>
    <p:extLst>
      <p:ext uri="{BB962C8B-B14F-4D97-AF65-F5344CB8AC3E}">
        <p14:creationId xmlns:p14="http://schemas.microsoft.com/office/powerpoint/2010/main" val="44021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AFA34D-3A91-4056-8875-03045265BB53}" type="datetimeFigureOut">
              <a:rPr lang="en-US" smtClean="0"/>
              <a:pPr/>
              <a:t>5/22/19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356261-41C7-4F2E-9759-98B94563F112}" type="slidenum">
              <a:rPr lang="en-US" smtClean="0"/>
              <a:pPr/>
              <a:t>‹#›</a:t>
            </a:fld>
            <a:endParaRPr lang="en-US"/>
          </a:p>
        </p:txBody>
      </p:sp>
    </p:spTree>
    <p:extLst>
      <p:ext uri="{BB962C8B-B14F-4D97-AF65-F5344CB8AC3E}">
        <p14:creationId xmlns:p14="http://schemas.microsoft.com/office/powerpoint/2010/main" val="13720687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AFA34D-3A91-4056-8875-03045265BB53}" type="datetimeFigureOut">
              <a:rPr lang="en-US" smtClean="0"/>
              <a:pPr/>
              <a:t>5/22/19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356261-41C7-4F2E-9759-98B94563F112}" type="slidenum">
              <a:rPr lang="en-US" smtClean="0"/>
              <a:pPr/>
              <a:t>‹#›</a:t>
            </a:fld>
            <a:endParaRPr lang="en-US"/>
          </a:p>
        </p:txBody>
      </p:sp>
    </p:spTree>
    <p:extLst>
      <p:ext uri="{BB962C8B-B14F-4D97-AF65-F5344CB8AC3E}">
        <p14:creationId xmlns:p14="http://schemas.microsoft.com/office/powerpoint/2010/main" val="115739854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AFA34D-3A91-4056-8875-03045265BB53}" type="datetimeFigureOut">
              <a:rPr lang="en-US" smtClean="0"/>
              <a:pPr/>
              <a:t>5/22/19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356261-41C7-4F2E-9759-98B94563F112}" type="slidenum">
              <a:rPr lang="en-US" smtClean="0"/>
              <a:pPr/>
              <a:t>‹#›</a:t>
            </a:fld>
            <a:endParaRPr lang="en-US"/>
          </a:p>
        </p:txBody>
      </p:sp>
    </p:spTree>
    <p:extLst>
      <p:ext uri="{BB962C8B-B14F-4D97-AF65-F5344CB8AC3E}">
        <p14:creationId xmlns:p14="http://schemas.microsoft.com/office/powerpoint/2010/main" val="315195237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AFA34D-3A91-4056-8875-03045265BB53}" type="datetimeFigureOut">
              <a:rPr lang="en-US" smtClean="0"/>
              <a:pPr/>
              <a:t>5/22/19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356261-41C7-4F2E-9759-98B94563F112}" type="slidenum">
              <a:rPr lang="en-US" smtClean="0"/>
              <a:pPr/>
              <a:t>‹#›</a:t>
            </a:fld>
            <a:endParaRPr lang="en-US"/>
          </a:p>
        </p:txBody>
      </p:sp>
    </p:spTree>
    <p:extLst>
      <p:ext uri="{BB962C8B-B14F-4D97-AF65-F5344CB8AC3E}">
        <p14:creationId xmlns:p14="http://schemas.microsoft.com/office/powerpoint/2010/main" val="386959075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AFA34D-3A91-4056-8875-03045265BB53}" type="datetimeFigureOut">
              <a:rPr lang="en-US" smtClean="0"/>
              <a:pPr/>
              <a:t>5/22/19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56261-41C7-4F2E-9759-98B94563F112}" type="slidenum">
              <a:rPr lang="en-US" smtClean="0"/>
              <a:pPr/>
              <a:t>‹#›</a:t>
            </a:fld>
            <a:endParaRPr lang="en-US"/>
          </a:p>
        </p:txBody>
      </p:sp>
    </p:spTree>
    <p:extLst>
      <p:ext uri="{BB962C8B-B14F-4D97-AF65-F5344CB8AC3E}">
        <p14:creationId xmlns:p14="http://schemas.microsoft.com/office/powerpoint/2010/main" val="119055532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AFA34D-3A91-4056-8875-03045265BB53}" type="datetimeFigureOut">
              <a:rPr lang="en-US" smtClean="0"/>
              <a:pPr/>
              <a:t>5/22/19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56261-41C7-4F2E-9759-98B94563F112}" type="slidenum">
              <a:rPr lang="en-US" smtClean="0"/>
              <a:pPr/>
              <a:t>‹#›</a:t>
            </a:fld>
            <a:endParaRPr lang="en-US"/>
          </a:p>
        </p:txBody>
      </p:sp>
    </p:spTree>
    <p:extLst>
      <p:ext uri="{BB962C8B-B14F-4D97-AF65-F5344CB8AC3E}">
        <p14:creationId xmlns:p14="http://schemas.microsoft.com/office/powerpoint/2010/main" val="42674326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_1">
    <p:spTree>
      <p:nvGrpSpPr>
        <p:cNvPr id="1" name=""/>
        <p:cNvGrpSpPr/>
        <p:nvPr/>
      </p:nvGrpSpPr>
      <p:grpSpPr>
        <a:xfrm>
          <a:off x="0" y="0"/>
          <a:ext cx="0" cy="0"/>
          <a:chOff x="0" y="0"/>
          <a:chExt cx="0" cy="0"/>
        </a:xfrm>
      </p:grpSpPr>
      <p:pic>
        <p:nvPicPr>
          <p:cNvPr id="6" name="Grafik 5" descr="lights_ppt_footer.png"/>
          <p:cNvPicPr>
            <a:picLocks noChangeAspect="1"/>
          </p:cNvPicPr>
          <p:nvPr userDrawn="1"/>
        </p:nvPicPr>
        <p:blipFill>
          <a:blip r:embed="rId2" cstate="print"/>
          <a:stretch>
            <a:fillRect/>
          </a:stretch>
        </p:blipFill>
        <p:spPr>
          <a:xfrm>
            <a:off x="0" y="0"/>
            <a:ext cx="9144000" cy="6858000"/>
          </a:xfrm>
          <a:prstGeom prst="rect">
            <a:avLst/>
          </a:prstGeom>
        </p:spPr>
      </p:pic>
      <p:pic>
        <p:nvPicPr>
          <p:cNvPr id="15" name="Grafik 14" descr="trenner.png"/>
          <p:cNvPicPr>
            <a:picLocks noChangeAspect="1"/>
          </p:cNvPicPr>
          <p:nvPr userDrawn="1"/>
        </p:nvPicPr>
        <p:blipFill>
          <a:blip r:embed="rId3" cstate="print"/>
          <a:stretch>
            <a:fillRect/>
          </a:stretch>
        </p:blipFill>
        <p:spPr>
          <a:xfrm>
            <a:off x="0" y="1196752"/>
            <a:ext cx="9144000" cy="178594"/>
          </a:xfrm>
          <a:prstGeom prst="rect">
            <a:avLst/>
          </a:prstGeom>
        </p:spPr>
      </p:pic>
      <p:sp>
        <p:nvSpPr>
          <p:cNvPr id="16" name="Titel 1"/>
          <p:cNvSpPr>
            <a:spLocks noGrp="1"/>
          </p:cNvSpPr>
          <p:nvPr>
            <p:ph type="ctrTitle"/>
          </p:nvPr>
        </p:nvSpPr>
        <p:spPr>
          <a:xfrm>
            <a:off x="611560" y="317788"/>
            <a:ext cx="7920880" cy="864096"/>
          </a:xfrm>
          <a:noFill/>
        </p:spPr>
        <p:txBody>
          <a:bodyPr wrap="square" lIns="0" tIns="0" rIns="0" bIns="0" anchor="t" anchorCtr="0">
            <a:noAutofit/>
          </a:bodyPr>
          <a:lstStyle>
            <a:lvl1pPr algn="l">
              <a:defRPr sz="4400" b="1">
                <a:solidFill>
                  <a:schemeClr val="accent1"/>
                </a:solidFill>
                <a:effectLst/>
                <a:latin typeface="+mj-lt"/>
              </a:defRPr>
            </a:lvl1pPr>
          </a:lstStyle>
          <a:p>
            <a:endParaRPr lang="de-DE" dirty="0"/>
          </a:p>
        </p:txBody>
      </p:sp>
      <p:sp>
        <p:nvSpPr>
          <p:cNvPr id="17" name="Inhaltsplatzhalter 2"/>
          <p:cNvSpPr>
            <a:spLocks noGrp="1"/>
          </p:cNvSpPr>
          <p:nvPr>
            <p:ph idx="1" hasCustomPrompt="1"/>
          </p:nvPr>
        </p:nvSpPr>
        <p:spPr>
          <a:xfrm>
            <a:off x="611560" y="1556792"/>
            <a:ext cx="3528392" cy="3960440"/>
          </a:xfrm>
        </p:spPr>
        <p:txBody>
          <a:bodyPr wrap="square" lIns="0" tIns="0" rIns="0" bIns="0" numCol="1" anchor="t" anchorCtr="0">
            <a:noAutofit/>
          </a:bodyPr>
          <a:lstStyle>
            <a:lvl1pPr marL="0" indent="-180000" algn="just">
              <a:lnSpc>
                <a:spcPct val="100000"/>
              </a:lnSpc>
              <a:spcBef>
                <a:spcPts val="100"/>
              </a:spcBef>
              <a:buFont typeface="Arial" pitchFamily="34" charset="0"/>
              <a:buNone/>
              <a:defRPr lang="de-DE" sz="1600" dirty="0">
                <a:solidFill>
                  <a:schemeClr val="bg1"/>
                </a:solidFill>
              </a:defRPr>
            </a:lvl1pPr>
          </a:lstStyle>
          <a:p>
            <a:pPr lvl="0"/>
            <a:r>
              <a:rPr lang="de-DE" dirty="0" smtClean="0"/>
              <a:t>Your Text </a:t>
            </a:r>
            <a:r>
              <a:rPr lang="de-DE" dirty="0" err="1" smtClean="0"/>
              <a:t>or</a:t>
            </a:r>
            <a:r>
              <a:rPr lang="de-DE" dirty="0" smtClean="0"/>
              <a:t> </a:t>
            </a:r>
            <a:r>
              <a:rPr lang="de-DE" dirty="0" err="1" smtClean="0"/>
              <a:t>Bullets</a:t>
            </a:r>
            <a:r>
              <a:rPr lang="de-DE" dirty="0" smtClean="0"/>
              <a:t> </a:t>
            </a:r>
            <a:r>
              <a:rPr lang="de-DE" dirty="0" err="1" smtClean="0"/>
              <a:t>goes</a:t>
            </a:r>
            <a:r>
              <a:rPr lang="de-DE" dirty="0" smtClean="0"/>
              <a:t> </a:t>
            </a:r>
            <a:r>
              <a:rPr lang="de-DE" dirty="0" err="1" smtClean="0"/>
              <a:t>here</a:t>
            </a:r>
            <a:r>
              <a:rPr lang="de-DE" dirty="0" smtClean="0"/>
              <a:t>!</a:t>
            </a:r>
            <a:endParaRPr lang="de-DE" dirty="0"/>
          </a:p>
        </p:txBody>
      </p:sp>
      <p:sp>
        <p:nvSpPr>
          <p:cNvPr id="18" name="Inhaltsplatzhalter 2"/>
          <p:cNvSpPr>
            <a:spLocks noGrp="1"/>
          </p:cNvSpPr>
          <p:nvPr>
            <p:ph idx="13" hasCustomPrompt="1"/>
          </p:nvPr>
        </p:nvSpPr>
        <p:spPr>
          <a:xfrm>
            <a:off x="5004048" y="1556792"/>
            <a:ext cx="3528392" cy="3960440"/>
          </a:xfrm>
        </p:spPr>
        <p:txBody>
          <a:bodyPr wrap="square" lIns="0" tIns="0" rIns="0" bIns="0" numCol="1" anchor="t" anchorCtr="0">
            <a:noAutofit/>
          </a:bodyPr>
          <a:lstStyle>
            <a:lvl1pPr marL="0" indent="-180000" algn="just">
              <a:lnSpc>
                <a:spcPct val="100000"/>
              </a:lnSpc>
              <a:spcBef>
                <a:spcPts val="100"/>
              </a:spcBef>
              <a:buFont typeface="Arial" pitchFamily="34" charset="0"/>
              <a:buNone/>
              <a:defRPr lang="de-DE" sz="1600" dirty="0">
                <a:solidFill>
                  <a:schemeClr val="bg1"/>
                </a:solidFill>
              </a:defRPr>
            </a:lvl1pPr>
          </a:lstStyle>
          <a:p>
            <a:pPr lvl="0"/>
            <a:r>
              <a:rPr lang="de-DE" dirty="0" smtClean="0"/>
              <a:t>Your Text </a:t>
            </a:r>
            <a:r>
              <a:rPr lang="de-DE" dirty="0" err="1" smtClean="0"/>
              <a:t>or</a:t>
            </a:r>
            <a:r>
              <a:rPr lang="de-DE" dirty="0" smtClean="0"/>
              <a:t> </a:t>
            </a:r>
            <a:r>
              <a:rPr lang="de-DE" dirty="0" err="1" smtClean="0"/>
              <a:t>Bullets</a:t>
            </a:r>
            <a:r>
              <a:rPr lang="de-DE" dirty="0" smtClean="0"/>
              <a:t> </a:t>
            </a:r>
            <a:r>
              <a:rPr lang="de-DE" dirty="0" err="1" smtClean="0"/>
              <a:t>goes</a:t>
            </a:r>
            <a:r>
              <a:rPr lang="de-DE" dirty="0" smtClean="0"/>
              <a:t> </a:t>
            </a:r>
            <a:r>
              <a:rPr lang="de-DE" dirty="0" err="1" smtClean="0"/>
              <a:t>here</a:t>
            </a:r>
            <a:r>
              <a:rPr lang="de-DE" dirty="0" smtClean="0"/>
              <a:t>!</a:t>
            </a:r>
            <a:endParaRPr lang="de-DE" dirty="0"/>
          </a:p>
        </p:txBody>
      </p:sp>
      <p:pic>
        <p:nvPicPr>
          <p:cNvPr id="3074" name="Picture 2" descr="SmartAddons.Com"/>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09725" y="5770462"/>
            <a:ext cx="5924550" cy="1162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02FE49DB-545E-46CA-A06F-217AEC04D591}" type="slidenum">
              <a:rPr lang="de-DE" smtClean="0"/>
              <a:pPr/>
              <a:t>‹#›</a:t>
            </a:fld>
            <a:endParaRPr lang="de-DE"/>
          </a:p>
        </p:txBody>
      </p:sp>
    </p:spTree>
    <p:extLst>
      <p:ext uri="{BB962C8B-B14F-4D97-AF65-F5344CB8AC3E}">
        <p14:creationId xmlns:p14="http://schemas.microsoft.com/office/powerpoint/2010/main" val="514902001"/>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2">
    <p:spTree>
      <p:nvGrpSpPr>
        <p:cNvPr id="1" name=""/>
        <p:cNvGrpSpPr/>
        <p:nvPr/>
      </p:nvGrpSpPr>
      <p:grpSpPr>
        <a:xfrm>
          <a:off x="0" y="0"/>
          <a:ext cx="0" cy="0"/>
          <a:chOff x="0" y="0"/>
          <a:chExt cx="0" cy="0"/>
        </a:xfrm>
      </p:grpSpPr>
      <p:pic>
        <p:nvPicPr>
          <p:cNvPr id="6" name="Grafik 5" descr="lights_ppt_footer.png"/>
          <p:cNvPicPr>
            <a:picLocks noChangeAspect="1"/>
          </p:cNvPicPr>
          <p:nvPr userDrawn="1"/>
        </p:nvPicPr>
        <p:blipFill>
          <a:blip r:embed="rId2" cstate="print"/>
          <a:stretch>
            <a:fillRect/>
          </a:stretch>
        </p:blipFill>
        <p:spPr>
          <a:xfrm>
            <a:off x="0" y="0"/>
            <a:ext cx="9144000" cy="6858000"/>
          </a:xfrm>
          <a:prstGeom prst="rect">
            <a:avLst/>
          </a:prstGeom>
        </p:spPr>
      </p:pic>
      <p:pic>
        <p:nvPicPr>
          <p:cNvPr id="15" name="Grafik 14" descr="trenner.png"/>
          <p:cNvPicPr>
            <a:picLocks noChangeAspect="1"/>
          </p:cNvPicPr>
          <p:nvPr userDrawn="1"/>
        </p:nvPicPr>
        <p:blipFill>
          <a:blip r:embed="rId3" cstate="print"/>
          <a:stretch>
            <a:fillRect/>
          </a:stretch>
        </p:blipFill>
        <p:spPr>
          <a:xfrm>
            <a:off x="0" y="1196752"/>
            <a:ext cx="9144000" cy="178594"/>
          </a:xfrm>
          <a:prstGeom prst="rect">
            <a:avLst/>
          </a:prstGeom>
        </p:spPr>
      </p:pic>
      <p:sp>
        <p:nvSpPr>
          <p:cNvPr id="16" name="Titel 1"/>
          <p:cNvSpPr>
            <a:spLocks noGrp="1"/>
          </p:cNvSpPr>
          <p:nvPr>
            <p:ph type="ctrTitle" hasCustomPrompt="1"/>
          </p:nvPr>
        </p:nvSpPr>
        <p:spPr>
          <a:xfrm>
            <a:off x="611560" y="295835"/>
            <a:ext cx="7920880" cy="2197061"/>
          </a:xfrm>
          <a:noFill/>
        </p:spPr>
        <p:txBody>
          <a:bodyPr wrap="square" lIns="0" tIns="0" rIns="0" bIns="0" anchor="t" anchorCtr="0">
            <a:noAutofit/>
          </a:bodyPr>
          <a:lstStyle>
            <a:lvl1pPr algn="ctr">
              <a:defRPr sz="3200" b="1" baseline="0">
                <a:solidFill>
                  <a:schemeClr val="accent1"/>
                </a:solidFill>
                <a:effectLst/>
                <a:latin typeface="+mj-lt"/>
              </a:defRPr>
            </a:lvl1pPr>
          </a:lstStyle>
          <a:p>
            <a:r>
              <a:rPr lang="de-DE" dirty="0" smtClean="0"/>
              <a:t>FACSSO</a:t>
            </a:r>
            <a:br>
              <a:rPr lang="de-DE" dirty="0" smtClean="0"/>
            </a:br>
            <a:r>
              <a:rPr lang="de-DE" dirty="0" smtClean="0"/>
              <a:t>FY 2017 2nd Meeting</a:t>
            </a:r>
            <a:br>
              <a:rPr lang="de-DE" dirty="0" smtClean="0"/>
            </a:br>
            <a:r>
              <a:rPr lang="de-DE" dirty="0" smtClean="0"/>
              <a:t>April 26-27, 2017  </a:t>
            </a:r>
            <a:endParaRPr lang="de-DE" dirty="0"/>
          </a:p>
        </p:txBody>
      </p:sp>
      <p:sp>
        <p:nvSpPr>
          <p:cNvPr id="2" name="AutoShape 2" descr="data:image/jpeg;base64,/9j/4AAQSkZJRgABAQAAAQABAAD/2wCEAAkGBhQSERUUEhQVFBUWGB0aGBUYGBgfHRscHBocHhoeIRocHiYeIB4kHx8cHy8gJScpLi0sHSAyNjAqNScrLCkBCQoKDgwOGg8PGiwkHyQqLCwpLC0sLCw0LCwsLCwsLCwsLCwsLCwsLCksLCwsLCwsLCwsLCwsLCwsLCwsLCwpLP/AABEIANsA2wMBIgACEQEDEQH/xAAcAAACAgMBAQAAAAAAAAAAAAAABgUHAQMEAgj/xABKEAACAQIEAwUFBQUECAQHAAABAgMEEQAFEiEGMUETIlFhcQcUMoGRI0JSYqEzcoKxwVNjkvAVJDRDorLR4SVz0uIWNURUdLPC/8QAGgEAAgMBAQAAAAAAAAAAAAAAAAMBBAUCBv/EADYRAAEDAgQDBQYFBQEAAAAAAAEAAgMEEQUSITETQVEiMmFxkRQjgaHB0RVCUrHwJDNiguE0/9oADAMBAAIRAxEAPwC8cGDBgQjBgwYEIwYMGBCMGME4hc84wp6UhJGLSt8MMY1yN6KN/mbAdcQSBqUKbxoq6yOIapHRB4swA+pwltXZlVDbRl8XhtJMR032RD5d7544qjh6gp27WrYSydJKh9TX8g3L0Axkz4vTRnK273dGi6aIyd1Nze02jvpgMtW3QU8bOP8AHsg+bDHO3GFe/wCxy7QPGeoVT/hjV/548QZ+zgCkpJ5R0OkRRjwN3IJHmobHuWLMNGpzRUg8WZ5bfOyD5YSKvEZtYoQ0f5HX0U5WDcrK5nmrfdo4/nI9v5Y8mfNv7ajHl2Un/rxHtMQQJc4gBJA+yiQbk2A7zvzO2Pc0kSO0b5tKJE+JOziuPMjRcDEcLF/1M9FHu13mtzRfvUb+WmRf1ucYHE2Zoe/QwSL4x1BB+jR/1xmhyOWaIS02ZM6OO6zRRsp8+7p2+eMSUVdD8dTRyX5B43iJ8BftGv64LYsz9DvDZT7sr3H7SETaqpqumPK7R60/xxagB5m2J/KeJqWqF6eeKX91wT9OeFw5pVx/t6FrdXp5FlUDxIOh/kFOIyeLLK59DLH2w3sR2coPQi4DA+fPAcSqIP8A0wEeLTcfz4o4YOxVk4MIMWXV1L/stV2yAfsKkauQ2CzDvD5hsSOXe0OPWIq2NqKYkACQgxuT+CUd0+hsfLGjS11PVD3TrnpsfRcOYW7ptwYwGBFxyxnF1cIwYMGBCMGDBgQjBgwYEIwYMGBCMGDGCcCFnHLmGZRwRtJM6xoouzMbADHDxFxLFRxhpCSzG0cS7vI3RVH9emFeHKpKhxVZiVunejp7/ZQ+ZJ+N+feIFult70qytipG5nnU7DmV21pct02eVdeSKcNSU39uR9tIPyKRZB+ZrnnsMcsfumXns4kMk776Vu80h8Wbc/NjYYJ87eojZ4pBS0ig6qx7XYf3Stt6MdvAHDJlmRRQ0rGkW0ksZIlbd2Yr3WZjuemMttJVV9n1JLGcmjn5lMzNZsoGsjqGjeSqlFFCqs5ji78xVeZLkaV25qqsRfY9cRmW10S1nutHRrHOYe0WerJZ3Atb8THn94i2+2IvKvaFlyPGlXTvS1MYMcpKXvcAOGbmwbmb+RxNe0hRGtFmtMdQpnUMRuGgfY+tv6nHoqagiphkYy1/5vzSS8ndMfF9ZMuWySRqRPpGlfB9tvrtjOS1sObUcEzKCuoOUIBtInxKR5HG/iisBp42EqxB5YtMjWIF2BXmQOduvXCzw3lE2X5lNFGJZqWpUStJpFklJN72AFmFuV7beuGNDch5EaqFq4Oy+NszziBlGkvG1rDa67EfO+OYZi8OeVpSNnLrTR6haya5Aupr9Bf9MMeU5RNFm1VUsloZo41DXF7pe50+BvjjiyaqizCsqkSBxOqLGGlsVKXsx7p62Nh4YYZG3Ov5R9FCa5ylJTSMoskas9vq1vLCV7L8uNVA+YVaiWepZtOoX7OId1VUG+xIJ+eG45aZaJoJWBeSMq7DlqYbkeVzhFq8tqlyqCgiimWoRkj7VNgqq28okFrC2/jjhhBaQDqTv4KVI57npypRDAGnqKqYinidjZFNgOW4Rdzbz8Mbc8qOyakhzLsKsVcnZEdkF0OfhI7xJW/dtzuRvjmiyW+fxl9TLBRgxaje7FmDG7b38/PHIE/0tnUcq96ky/k3MPNcXt0NiFO34cMysPpcnx6IXe1EkVQ1PQ1ZjlWxNJPd0ZT+A31pflcEgW+HnjdNm6n7CvgEJfYa7NE/kslrfI2PliL4VzBGzHM6t+99olPEqi5YqCSFH0v4DfHZxTnhoo71QFQ1VKqpQ2UgKbAgMdyfPlc2sMY9Zg0NQ7QWdbQjQ3t80xshC9RZbU0PeoG7WHrRSHa391JzTbkpBHLlho4f4qhrAQl0kXZ4X2dD5r4eY2wqUkTxFvcSzrH+0oJjaSO+942N+7a9lNwehGNstLDXqJ6dzFUR7LKBaSNuZR1NiR4oeYxmCpqMPcI6rtM2Dx9V1lD9Wp/GM4VOHOLWaX3WsURVIHdIPcmUc2S/XxXmPmMNYxvse14Dmm4KURZGDBgx0oRgwYMCEYMGDAhGIfibiJKKEyOC7E6Y4l+KRzsFHz5nkBucduZ5gkETyysEjjUsxPgMJWVxPPIcwqxoJX7GI8oYudyT99tix2tsOlzRraxtJEXu35DqV01uYoo6IxF67MHXttO5J7kCcyiX/U82IHkBwZjmKMi1GYfZU7MBT0hNnmYnutIDyHXSdgN28AZhm0RC1lYQtMGApIGNu1fVtK9/ujmNtgCx8teZV0tRUrQ5pTQmKrUiGohJIDAXAuett77cuXgnDsOe93tdXq8/IdAOo5rt77aNTGMierjkp69aeRHF0EQP2IYbDfn5OLcuWIb2fZpLRTtlVY12jGqml6SxeHqP88sQuSvPl1fFS107AKpSkn/3cilgTHJfrsLG91N/Hdjz7KlzJ3OswmkmVoqxbbAC8iqeRKnY9NxzscbrgGXae6eaUp7P4UZ0WalWojkBUsEUlSBfe/Qjz6YiP9G09Plz0tS/ZRSGQLGWBYRuxKqOZuBYC3LHiu4vkktFR3IA3qH6+JUdfXHFQ5DqYswaWQm9zcn/ALD6YwKnF2xHhx3cfBPZCXC50C3U3EYSNIaSnuqDuPMxNvQG5/UY8S1FZLu9RoHUJYAfzP64ZaPhvmW7txyHP69PliThyeJfug+u/wDPFPh4jVaudkBXV4W8rqvzw/rJ1u8hHRmZvnuT9AMe14Pj2+yHLnotf6jFkJEByAx6046/BnHV0pup9ots0KsDw0igkJoPUhStvQ2G+N8MEiH7OdxtsNd7/Jr4sgjHPPQI/wASg+oxH4RK3uSlHHad2hIdRmErACojhqV3HeBU77EXF7gjpyOJzKOJKdIxCiLTFRZYyAEHgLjb+WO+q4XQ2KEpbpzH0wv5nkLxhtaalP3l3+o5gYgy19J3+21Tlik20Kxwzw7T5PTPNUSqznVJJMxABZt2CA8r2Hmbb9MQGQ5ZV19WmZuqp2hKwI4v2UA3187ByTt6nEjG7IvZqFkiI70L7oR4C/L/AL8sdMNSyxvJTGaYxJdKBmUaSOVjbUy9ALnGxRYpFU35POhBSJIXM3WOOc4SjJEC9rmFUqxQqPiABsrG3QEs2/M7cseGo5JJ9JeOHM0hV2KX7OZLkEOvPncBtyt7g2JBVHoaqGto2EqtmVadckhUlIYbbqEvyHPmLkWw0U2VjKjUVVTOayskjJJtoCotzyudCdSb+gJxpywsfHkOtx6/8SwSNV0Sxx5hE0MoaKeIglf95C43V1PUX3DcjiT4X4jk7T3SrsKhRdHHKdB94X+8OTL02PXC5w28+Y0EdawSKrVmWF7m0qX+B9uR3XrYgHyx3TRpmNP3SYp4X2b78Eyjb+Y8mU+Bx5V7H4RLlOsJOv8Aifsni0g8VYF8Zwv8I8QmpRkmXRUwnRMnn0dfFG5g+o6YYMb7XBwuEkiyMGDBjpQjBgxAcbZ8aWlLR7zSERQL4yPsvyG7HyBOC9t0KCzioNfW9iCDS0rAynpJNzCeiDc+ZHhjM1P/AKQqGpv/AKeGxqCOUjHdYvMW7zDwKjrjUsHuFFHDD35m7iX+/M+5Yn1uxPgDjXmnChqac0dHWdk0DXmI+KSVgGuxUgqDe+3UjwxgUTPxCqNS/uNNm/Upzuw2ykcyog4kjzGGNoJDaORbkRrYAKxt3T1DjbptbdTahmyWSJpdVZl0bExPzanLArqPiApYXHj6Y5qX2dVJbsmzWqhkYbRSF7PtvpPaaXHpuOuGvhXhCroY2iqKuOppSDdWRgyDrZtRFvI49WcsY71x0tb0PJIUpnfuNfRa5nWSnuGDi25B5A2+Rt5jC1JK1bZQohpkHcitYW8W6egwSN72yLGBHSxbRqNhYfeb6bYbsqyYEaiLJzAt8RHIn+gx5WpqZKuT2eDujcqw1oYMzt+QXLlOQ3C2uqAc7bt6eA88MsFKqCyiwxsAxnGjS0UdM2zd+vNLe8vOqwBjOMXwmcQe0+mppI07RHJk0yjrGNJNyNrb2HLrjQjjdIcrBcpZNk6Y8STBbXNr7DzOOTK83jqY+0gbWh5PYgH0vzHnis+OocyNchpC8sdL9tcoO6xBBW+2uyk2XzO/LHcMPEfkJDfNBNlbIOM4jaesMdMJHLS2XUSF7x9EHXywkr7aqQ1RQswh7MWfs3v2mo3XTa+wt8ziY6eWW/DaTbeyCQFZGMEY101SHRWF7MARcEHfyO4xtwhSoXNuHFk70fdf9D6jCjUU7I1mJSRTe4/mvjiyMR+bZSs62OzD4W6g/wCemMetw1svvItHKxHOW6HUJORe1qRUoqe/JGY11E6JEJudh95dzbzPjiI9rE/YUsdHFqkqK1wHcC7sqkath0JsAo5b4kqmmaOQo40spDBh18GH/TElTVTuwljiiarAWNnc/DGT8a2vyuSVFrnqMNwzEnOeIZx2m/NRNEG9puxWgZekVLEKpjDFAq9lAhIcsgvqJXcna+kbCxufCIpc9WqiOaUqsDExiqov7SNT8YtsWUHUCL3F1PK4iOMM2FTVe4U8jOT/ALXVBSzBesSKo7voOfnvhkqePqHKo4qYROqCyhe6CATuzKTq8zcb42pqZs8ZY4XLuXh/NkgGxutmdgxlMxpu80afaAf72Dmw25lRdlPjccicPNBXLNGkkZDI4DKw6g8sJmVoKaoamveCQGamPTSxu8fopNwPwuB0xs4On91qpaEnuMDPT36KT9og8lbf0bHm8NkdBI6ik/Lq0+HT4JzxcZgnfBgwY3UlBwiVT+95ozc46FNC77GaQXfbxVAov+c4b81zEQQyTOe7GjOf4RfCHk8rUmWGeQXldWmYeMkhuBv5kAeVsY+Lzujp8jO885R9fRNjFzdbBmUYnnrZm0wUg7GIk7GRrdq/gbd1QfEP53h+JeBafauy2qdKl3AVkk1iWR22B9TuRysOWJfNWy2kooabMnUkDW0ZuSztuzFV3vqJ+eFHLOEKGeYSZLmJglB1CF7kX35A2bkSNwcbmH04poWtbcWFttD5pbjcqePF9bTstPm9H20bsFSohFwWJAXa1gSSN7g35DHdnJYBaFXd/vzMzFiASNKX8LbHyA53xuyjOMwjE4zNIdFMiuJI7/aMSdNvMWv6kY0cP07MxkcgySkn1Y+XgMZONVXDYI2d52mibCy5udgp3IcpBAUDuqe9cfEfD0H+eWGkMOVxfwxqpIBGgUfM+fXC87yG1WoZnBa0QI70VyAAL8zsb4dQ0ogjy8+a4kfmNypnMsxKdyNdcrC6rewHmx6D+eOfhqWV42eVtZLnSbWGkbbDwuCcLdPmrA1LAjUifaNfYyvsFBPJE2w0ZTVQqqwROrFFAAB3sLC+L5FgksdmFwpJmA5nCfxX7N4cxnElQzaVjKoqbG5NyzN1tYWHrha9qWZ5gk8EVOFkuxmRY1bX9kVPe3ta559dxh/4Vq5JaWOSVgzuLmyFNN/u6SSdvPFkMkp2tnY7fa26nQmy68pojDDHGW16FC6rWuBy28cdmDBimTc3XSwRhDn9lqGoerEhFSZhKjW7gC7BNPgRsTz39MPuDDI5XxXyG19D4hQQDuvBlAsCQCeQvz9Me8Un7TM5r4K2MJKJFg+2BjiN4w10+0AJvtfwxbeRB+wQyy9s7AMXsADq32A5DDpqYxRskJBzKAb6Lqpq6OQEo6tbnYg2t4434UM6daV2YgxoSH7VNtFzZrjky30mx8TjuTiJlQKwDuReNxtG/gdXJTc7rz5WvfFfL0RmF7Lsz7JxPHts67obdfD0PLCXSzsjIwBEkZIKHrv3gfI+PocPWUTOyES6e0VirFdgSLG9vMEHC7xbQ9lKs67K5CyeR+6fnsD8sYWKUpsKiPRzfmrkDwLsdsVF5wuYVMgp6FoaamdNfvCr3tzZkCjkw6nzGIsR5RkhZpX96qz3iSQ8pJ8uS7jr88duZUzT000CyPEf2qGNiDt+0UfvLvb1xnh3gCjAhky+VBpOtp+7JK1xbTZtkHI9euwO+NyhrGT04eTbqBz8yq72FjspXilzaXMaOR/d3p6imk7eniYWZ4huBuBs9nTwtbHRxFP2tLDX0+705WoS25ZAPtF/ijLLhiqqVoqqOplnVYkTsQh+KRpHWxLbWN7AKBiKyaPspqqkPJG7SMdRFL0+ThwPK2MPGmmPJVxixYRfy2IXcdjdpTlRVSyRpIhurqGU+RF8b8KHs2nKwS0p50kzRjb/AHZs8f8Awtpv+XDfjZa4OAc3YpZFkoe0yUtSpTKe9VTJDb8t9Un/AAK2OfO4RJPR0wtpeXtGH93CNQsPDWUB8icZ4pJfNaFOkcU8p9SY0X9NWNa5nHHX1E01lSkpFJbw7V2Jt52jtjEqRxsSij5NBPxO30TW6MJXjhasoKp5hMsRqu1cSrKBq2YhbX+7pAt5YxxJ7IqKZS8A9zmW7LNEbBW6ErsPmLHzwiVSZZntbpAmo6hx3X0oVlt1Kmx1beIvhvyX2MRxn/WKuoqU/sSzLGf3lDEkeV7eOPVuAiscxB6W/gSN16zvNZJ6Wijkt2kiLJLbkdNrdORO+Gbh2hGosR8It5b8/wBP54XMxcSV0pGwj0oNtrAX2+v6YdcmhtCv5t8ePZ/UYiXHZn7q2ezCPFcWc5lOspjgjVwIWdrnckmyAfRicV7xHxk1FVCOMailOsRvsNVr3t5XwycS8SBTNJTyAvHElx17sjhgR4b4qDPc3NVUSTsAhcju3vbYD+mPRk2AWLWTW7A3Vhey7OgyNAyayWaWZ2+ELYfUnD7w3Br1VLCzTW0r+CMfAtul/iPr5Yrf2eTwGCWAs4mqGK9wbogA71zsANyb4sbh1XYO5ldo2sItQX4R96wUWv4eAxPJNozeNTDBdYvbWQbeJAtf5csbQMU/xR/pRcyE0LNLFTdztBEO6stu0BQfHYAEkW5DzxbVIpCLdi5t8RAF/Ow5YdLBw2tdmBuOXLzVoG63YMGDFdSjBgwYELkqljjV3bSoPxsbWI5b49PTDs9CfZ92w0/d26dNsV/7VctrZgkFK7yLLftItK2VVF79oOVztY3/AExNezSKoFL/AK48zTBirLIFGjTy06QLg87m+LJpwIRLnG+3PzXN9bLlz3OxHA8VTGxTeOR73tqB0tb8DDrfY7YrnLOIpCIYdd4o5lb1sV29Ba+LOzt1ZZBVSIgIaF7qQLMLob8h4gnzxSFPaOQjVyNrjcG3X0OK7llVtw7dfQbZn2NQylXIlMZ7ovu3cJJ8BZfriSzWiE0Lxn7wI+fT6Gx+WEfh/ieWojqmJ0iKNQnLmNy3r/K2LBVgRcG48sQ9oc23VacMmdocFW+W1BUarG8b363ups3ysT9cMlPQyDtCZY6eAEspiRQxSwa7O1wPvDZel74g81g7OsmUbawr/Jrg2HjcHHXX8PvmNEkHbtDHusmlQXcA2AuTYDbGDhJ4U8lO7QXurs+oa/qkamof9N5kOx1CjpXBM7Fmd2U32Y7C+23Qeow/Z8VWtpahTcTK8DEdTvJGb/wuB5t6Y25RwBDSU4iQzSKtyFaTQCTzvoCgg+YOImtX/wAMNovdzR1SN2YbVYJMjEBttmVvocbuINbUROYO7YgfdV2mxuuzLm7HOCPu1dNf+OB9/mVdf8Jw74QuJ20T5fPsNFUq/KZWiP8AzA/LD7jKwaUyUbL8tPQ/ZdyCzkkVDas5l/u6WO38cj3/AOXC7ntbKvvTQU/vUhq4YxEASNMcJkOoDoCfqQMT0X/zmt//AB6f/mmxJcFxjtK02F/eD/8ArTCYDbF5D0YPopP9tV/mHG2ZO8LSZJIXhfWrLHKTyIIBCG174a+E+PqqsqRDNQS0g0li0gcardBqUdTzw/Y1yRjnbccj68/5DHo5Jmub3APVJVa5YxY1D2vqlcj01NY/S2LKij0qF8ABis+E7GIX6tufG/TFmTx6kYXtdSLjpcc8eXwbtSTOPUfVW5+60eCrDiLO4lpXp3WzFGCSWvezm4J9bYqQb4sjivKo1oIgXftkZ79obksLCQXt4gG3nfrivFjF2uwWwuL9fLHo3ntLzVQTxDdWFwJSJFCDI2l6o2FgS3Yp8YAH4ibemLXyXNFnj1RqyKGK2ZdJuvPbw6fLFXez/PJzEyBhYaYYRpFwzk3JPPui7fLFrZXCiRrHGQQg03vfl4nxxJtYLSpbcMWXRI+kE25C+2K/m9rlOtaILSFNG57KTX2l9l7O2rlvsOuLDwsy+z6mac1DajOZFk7XVYqVtpA8Fttbrc4ZAYQTxQTppbqrBvyTFDLqUNYi4vYjceoxswl+0fjpsvhOmGRmcEJKNPZq55aje/nyxKcG8U+/QCYQSRKQLF9NmNt9NmJt62xBgkEfFt2TpdF9bJgxDcT58aSFpexkmVQS3Z6bqB1IYi/yxEe0HjV8vhZhBI1xZJRp0K52AfvXAPpjdlGaR5vRMNEyRSrpZjZdXRwp522IvjpsLg0Svb2L2RfWygfZj7RJa77J4SzoSZJQwCgEkqLcybbdOWLHxEZbwnT08iyQxrGwTR3NgV6AjrbExiKh8b5C6JuUdEC4GqTuJ0SqSSNVcGRXiJ0G2pN0N+Qs1xv+LFDhbPYixB3Hod8X5xT2sKztAxVinbIOhaPZ1t4MtvpihGqO0lLEbuxYgeZuflhLlm1ds48lZvsxqI2WSCQazOdJTpoC7k+Rva2LOyiFVjGgFV3svgLnkPDFWezWkCdq+pVlkBjhvfnYknTzsDixuF1k7Nu0YMA2mOwsNKjT+pBOIGyfRX4ShON0tUwNa+pGU/wkEf8AMcaZUqjSyijZROJkKEju2ZU1X8vix1e0EC9Obkd5h/w3/pju4U+OYeUe3yP/AGxgMOTFNOY+i1nawDzSjPwZnk37XM1jB2tGtrX8xY/rj1luSvBl+a0klUaqQRsxkYkkM0OwNyTsVBtfFn4iswyyKOmqOzRU1Rvq0gC/dO5x6V0xc3KQPQKqEncUPfL4pORSSnk3/LIjf0xYqNcA+OK2qjqyZCdz2MZ/5cWPD8I9BjzeBf2Xt6Pd9E6XcJNkS2cVH56WH/heW/8AMY6uCNpq8H/7gH5GJMes0hAzFW6vTsP8Eg/9Qxp4bYrmdYnR4oZR5m8it/JfriWdnFXf5MHyt9lB/tpvxgjGcGN1KVYZGSiyKDujsLH8pIxZgbYHniu5oezqKlCNu0LDn94Xv+pw+5ZJqiTxAsfltjzuFdiomj8Vam1Y1yS8/wAqNQtStQ8cdiNKhSBq30PqY76l7psByt0xTmY5e0MmlwQel+ox9D8T0SPEWbTsLMGIAZTzW56+HnbFLcZcMSQhJQ5lhcd1/DwBvvfHona6rArIyHZuSlOCzSyLTwvJMJO1kYpHsGuthqa17AA7Ag74tDgijRKRDGAFcmQW/MSR+lsUZwXmCw10DyGyhrMT0DArf6nni3uFp0R07OftYezkS/JE0MpUAfuk74YHZm2T6N925SnTBjXBOrqGQhlYXBHUY8VtakSNJIwRFF2ZjYADzwtXlz5nkkNRo7ZBIEJZVPK5FrkddsespyiOmjEcK6UBJC32F+g8B5YVaz2s0qm0ayzXNgVWwN/wlravkDjpXj5ten3GrBHMlNvqNvpiOMLZb6LvhO6KdzjIYqoKs660VtWg8iRe2odQL3A8cYyPIY6SPsobhNRKr+G+9h5X6eeIKo9ptPEwE6Tw36vGwH1wx5Xm0VTGJIXV0PVT+mJEuYZAdOigsI1IXZjBGM44c7qmjhZktr2C35XJAF/rgXKU6mJg7a5hZZJhofqNBJ0n+IbHwxRsQ7wA/wA+GLJ9qFUzQd5DGfeuRBHKFbkHqCSd8IGVwsziwuWIAHielvHEvPJZNW85/JWTwRkjw08tVZzIy6IgFJK6ti9udhz+WLJyKqWSBGQMq2FgwsbDbl0va+FjIsu7IJTyTAyOAZbsL2t3Y0W/1t0v44dUQAWAsPAYLWCv07MkYCTePXJmplHg5Py0j+uJThRf2pG4uq39EB//AKGIDiWTtK+3MRRqP4mJJ/S2GbhdLQk2tqdj9O6P0Ax52L3mJOPQLRdpC3zUziL4pqBHRVLnkkEjfRCcSmF32hP/AOHVC/2i9l69oQlv1x6AmwuqwSznMNsrjQbEiFP8ToP64sZFsAPAYROJk7tHCDbXVQLbxCMHb/hU4fcYWAj+nc7q4lNl3S3xbII3ppjYWl7Ik+Eq6RbzLhBjgnfssxpX+7KkkDDxbaSP/lcfPE/xLlnvFLLGLait0J6OveQ/IgYVuIZzNRCeHdo9E6Ac7oQ+nb5g4MQ9zVwT8tWn47IZq0hPl8QnEPGtJRKTUToptcR3Bc+iDfERm2RT1zK8VZLFSvGraIrBmY8wH5gWt88Q1Dw9SZQZZZpYELteMSLrk5ctbHW5vc2AGPRsa07+iSpHiqMJURzKbrKltQ6ldx9Qf0xPcMVIIZAeViB5H/vhQyZ1qKE0yLMGplVoWnTS8iACzAHod1+njjvybM9LpJcWI3PUg2/ljzFSDR14k/K5WmduIt6ap2rKNZUKONj+h6H1HPCJxvls8oWLtQrNcKvd0ynne1tSnoTyxYKtfljkrcuEhVgdLpfS3hfmCOoPhj0QKoyRiRuUr5nzGhkibTKpVh91gRht4BzqnEbwVbFVDrIm9tW2ll9COeGPjHhWWqkKCS8qgt2RtYjxVrXH7rfXFW1tEyMVcaGXmDtY451YdFkWdC9fSPDm0RT8DEAflvdf0IxFe07LWnyyoRLltOoDx072xDcH8VLLHHOrd5EEdSngB8Em/MDffwPliwNmHiCPlY46cFsxPuA4L5g4a4kq9caQgSFb6QU1NdiNyx8woueQ22xYje1eogjBenkYrtIpA7rW6lbWH+b9MQnF2TTZNX+9UyfYSbna6i57yN+FT0w/cO+0WgqYGaRkiP34pNPUdBvcHfFMA36LQeQQHWuq9zf2wTSlddKjJe6pIpuWHgbG+/gMMPsIeR/epCAE1KNIFhqA/na1/ljl4v42iqZI6fLIxLI53lVNhy2XbpsSfIYsfgrhr3GkWK4Lm7SN4u25P9PQDHbAcy5kcAywFrqeOFjMM2Z/iW0AJk1j8EW41eGpgLeIBxMZjWJpdS2kBbu3QL1uehIvijOIuMJJp51hYinkATSB9xRtYdL74tXtqsuaYRhRWe8RS1ukSNcRagnPkzX3J8AAPlhp9n+TSajNYRxpzlZST6Rg82PK++ILhzhmWpktEulQe85FkAG5vf8Ali2qPJmkgFOGMyXGudgAFt0jAG58G5Dzxy0XNys+CMyuzHZS2U0BaT3iRNLEaUUgXVPFuutuvgNsTM0gVSTyAuceaeAIiqOSiwvubDzwt8e5pphECmzznT6J98/Tb54XPKI2Fx5LZaLmyWculMrTT8mka6nyOyD15YaK7iSHLxBHMJFRlP2oRmRStr6iB3ed7nEZk1OqW7TSiRfaMTYAW+G58zc/LHmtzOcytNl9TBVQsbSU8jAhW5bOtygNrd4EA4ysFiLw6d35in1B7WUck50GZRToHhkSVDyZGDD6jC/xo3aPSQbENMJW/dh74I8e+EHzwm5NUUdfO/u/a5ZWBytlcBZStu0FlvG9rWuN7YZo27XMZnG6UyLAv77d+Q39NAxdxWT2ame7nbTzKVGLuWuWLts2pU+7TRvUN6veKP8ATtD8sPOE/gmPtaisqjyZ1gjPikQ3P+NnHyw4Y5w2Hg0rGeHzOqHm7ijClSRdnLNTkCynWnmkhJ/RtQ9LYbcL/FcfZhKlVuYjZ/Hs32f5KbP/AAnBiNN7TTujG+48whjrFLuVLN7pVUMUrRT0u8LLa5ha5i2Ph3o/Mrfa+OTJuD6EhKr3iRivfkqZT3m2+HU40qg37qjniTz6b3eSKtXcRXWYDrC3M+qmzA+AbxxxcVZCWqBPLFUZhTlQYaaNk7JW+8XBIuORF7272G4VWGopwSbHY+YQ9titNZxcrStU0cBlihX7WrlbTGIgbtHFf4mPiNuW5x15lRCCfa/ZzAuhPJeWofrf5+RwvZzmErSxf6QCLpYNT5VTkHUR8JmY2GkHffSMMFK1VIzJWtGVmXtVaPZKZgQFQux7wYHn+VvHDMToRUQkDfkpifkdmTHwvml17Jua/AT95f8AqOX0wwYraF3jNmOiSNt/I+XkcO+TZwJ1tycfEv8AX0OMvDK3OODJo4aeaZNHY5m7Fc1bw7+0aE6TJu6m+lvmLMp8wfliv879nkdyV1wP0WQ6o29JOY+eLbx5dARYgEeBxt77qjJCyTdfO0FNVZXOJArDaxBF0cE8r8iMWXwtxvHIB2RsetMxAI8TGx5/un9MM1dw7EVOk9n5WDJ80O1vphA4i4RpAbmRYH53jfUvrovqX9RgaOiqCOWHVpuFZAkhq4ipAdWFmRhY+hB3GKsz/wBhN5g1K9o2O6vbuem248saKuKuogsjOJUAGlw1jp5/FcMPTfEvQe1aRVIcK/gWB1Db8o0uPTT545dG1ysQ14bvomzhjgmmy9Cy2LAd6V+f/YY953xhFHHq1hE/tCLk/uLzY+fLCP8A/EtVXyFaZQeV3lZbKfyoNh8wx88Yk4PTth7/AFLSy2B0LZRbp3msAPTEsaBsuX1TpO4LqD4n4wmrfsaZHSC/mXc9SbfyxjKPZ7MQDMy06n8e7sPJOeLTyXh+NBaPsoVtyjIZz4Euf6D54nabK40Nwt2/E27fU4m3VLFK55vKUp8NcLLTD/V0kcnm8zFUt46Bz9LfPDJk2UNDqLSF9R2UCyL+6u5H1xJ48ySBRc7AYgmwVxjGsFmhaq2sWKNpHNlUEk+QxXMNQamZqqQEDki+CjkPU+HmMdWd5s1fL2UX7BDe/wDaEdf3R08cTmQZWGs33F5fmb8X7o6efpjz1XKa2UU8fd/MVcZ7sZzvyXPmCrBT3l3jZ/8AWd91R1sD5Kp0knawBOEuHK1nrFSCtgLA2SdkKTFBzS4tHUIb25dfHfE3xdwtMkrTQJI6vvqht20bdQVbuzQnnpO43te4tFZHwtPKrQMEhdNLPTSqxVQR3JoHVg8e4Pd3Csth4n1NOxkMYa0qsdU35fUxUdA8jwJG0Bk1RoBvLffR/wCYSCP3hiK1vRZczPZqhwWPPvTynZRff4iFt4Wx2Zp/rFTHTHvx02mWdrfFNzjHhtbWR+7jEUPveYol7w0dpH8GmYERr/CO+fMoemPMYgfbKplM3Ydp30CczstLky8NZV7tSxRXuVXvMfvMd2PzJOJPGBjON9JRjxNGGBBFwRYg8jj3gwISlBSiFjSvuoW8d7d6ImxFvFdlPlY44MlLxCTLmlaO6lqSYWuE/BcixaM22PNfnhoz3K+1QMpAkjOqMm9r25G33SNj8j0wvVlGKyAbtFKhup5NFKv/AH59GU9QceemBw+p9oaPdu73geqcO223NROXZfR0cDvVxOCrAzyz7tPKPh0k7yC57oUW38RbETX8TitdxUI5CnTFlkakvKxA0tORsByOm4A5nyYEK1d5ngQ5nRxsBCx7pdh3HW/NSR3W8yNjtjmyGs9wy/tFBkbUXqqkrydt5Dp2LaTYWAsPHbHqY3te3MNSdkkiymXyFjT04lkUVaqFvcd8jcr4kDx6YiIJnRyVDRyLa623v/VT48jjdwtSukM2ZVkml5Vunan9jD025Bj8RHiQOmOKizRpI9VceyS14Kt7K+lm0oJk2ALHdR4cwpGMWvwszHiwmzx806KXKMrtk7ZNxCs3deySfh6H0PX+Yxs4izERxhQQHmYRpc23PMj0W5+WE2rotBQSAj8Lr8JP4g3+fnjrps/ZRpnUToOTEDV9DscVKbFMjuFVCzgmOguM0eoUDmDVIlKxilhjQ2XtGDuw8StyTfnyx30/DFZKCJKh1Ui5WGAIG/iaxB9cOuUZrTyLaIqp6pYKQfNdjiVBxuNka8XabrONPr2iVXMXszX+xDG3OaUnfzVAL7/mxPUPBQjU6TCrEclhGncctzqt88NODHV1IgjGwVd1Hs1Q3LwAk76oJGU8/wADXHh1xG1HAzBbJU1kQ/DIrOPS6X/6YtbBgv4Lk08fIKnKPhusiOqA0tUBtzGrxIFiCD5XxZfDNTeLsm2ki2ZSdwCLj+dr+WOqtpIbXlWPYfEwHL1OFObiSlgZmoo+1kYBSy30dbd7lYX6XwqWojjF3myZFBl0bqnOsrUiQvIwVRzJP+fphBzjO5a49nGGSC9uRu/r4L5Y55aeSodZKtyfwoB3R6L1P1xORZcscZMgYJzMai7sPzAbhbbn53xhSVctc7h0w7PNyvBjYtXb9FposuCoxCt2SjvFFJaQr9xFG5HQ258hgr8+meljrMuKSKotLTvsLD4gSN0dDzBHQ7YjK/O5Nbh6USzU9z7uj95oSbxzQnbURbSdr8/DeNoOJtc71NHBNFK29TQzKV7dFFmeP7pkUc/GwB5g43aKhbTR2aLnmeqrucXG5TtkHHkFQ3ZPenqB8UEpAa/Punkw3G4xt4ozRaUdsoDVEi9lDGfvsTcDxsD3iegviBpYaKWlMssSGjQieORgQ2q+orpK3JB28+XTG7LIXllNXUDSdNoYjt2MfPf87cydrCw6E4r4jVspYy7mdAOpUsbmK0yf6hSsReWokfr8U08hsLnwvYeAVfAYZ+Fci91pwjHVIxLyv+KRviPp0A6ADERkmWipqRWSAlIgVplN97/FLb83wqfw7j4sN+K2G0roWF8vfdq77fBS91zYbIwYMGNVLRgwYMCFgjEHnWVMH94ivqA+0T+0UeH5x0PXcHpadxi2FyRtkaWOFwVINkjVlN7yqVNI4SdR9m5B680kXY25XU2IIx4ljXNBHHIxhaCQPVUex12uVINrshcAhhztbnidzTJGSUzwbkj7SHa0m2zA9H/Q9cRFXly1WmWNminjJ0yDZ0PVWU8x4qf+hxgRyS4U/K65i5Hm3z8E42kHiuY3zOYyS6ocvpWNkYaTM6/Ezgi4jTaw2ucaMuqzmdZ2zR2pYV1U4Ydxr6l7Vr9SAQo/CS3XbOZ1Jq4xR1re7TFh3l2gqbHdb9NXIpe46X548cR5lKVWjk0UYmUmaRSQkUCWDBZGADSMNhtZR0/F6iGZsrQ6Mgg/t1SSCN1ryTNbPBFHZqKRxTQowuZdCu0kynooIsLbG3mMTtfkiK/ZxSoGIuIXP8jzHoQb/LHFwjRGeo99aMxQRRmGiiYWOj7zlTuC9lsOdh54juF8zSqo6yaqJTsamYyNy+EbC/SybX6E4VU0cVS2z23tb5oa4tNwuity0hryxshA+K2xPkwxmnq6iMDspyR52YDy8cbcklkoaJqmqlkaNogywOQdLszaUUkauRRdyd8dXEFfDC8avSNIZLd6LSCHILaQLgk6QTt5eOMJ2DSRuPs8llZ9ouLPbdeU4sq1vqjie3QalNvG9yP0xtHHU3WlXfqJf/Zjmgmo5JeyWSojc2vsbboHALurKDp3tfHdR5NFKC8dTIVXY3WPba97GMcwb35Y5MWKM0zAozQdCuZ+N6kju00a+shNvkFH88c8udV8l+/HGPFF/qxONp90ETyGqlMaEarKl+98JsI9RU9CNseqnMKSKmNWY55I1fS2sOrINQDMUexCj4r25YPZcTl0c4BRnhGzfVRD5WZCDNK0zXvYnVY35BR/0xMU+TFUZ2CQRgXLSW2A62uLfPl4Y0Z7xJJCaqOljjjEECzq+nV2i85ABcAELax3546Mtijq6up1Elk7FojflGybbcrE6gR1w+PBG3z1Di5Qah1rN0XifOqaOGR4JNcqGMO7DvLG7he0UMANNrkECxtiFzymkasVJJTDVouuGqjG08PVWQ7Eod2Ucwbi17Yjq3s4ZxTVSsIYRJA83T3eexgLAclUhhrOwsfHEjNI7QRQT7VtHNG1PIBtPHqAup5HUl1YDkbnwxvxRMgaMosFXOq8n3l5FimRYK2D7SjnU/ZTjm0YPRW/AbkA7XtfE7S5q00S1VQRBBGQ+mVCJFcXDor3sUJ2BsSQTz2t2ZnmcdIDHNaUltVNTIt5Ta3nawb71gFFrnnjihyuWeQVFaVuhvFAp+zi8yfvv4sdh063zq3EYqZt378gNz8F21hctNNTNWuk86GOnjIMFMwtv0lkU8m/Cv3fXl2xwGukKL/sqm0j2/asCLov5NrMbb8vHGyANW7Rm1KfilHOT8qfl6F/kN7kNUEKqoVQAANgBa2M2kpJZZfaqrf8rf0/9XbnADKF6WMC1tgOmPWDBjcSUYMGDAhGDBgwIRgwYMCEYhs4yQyMJYnMUo6/ckHRZF6jwIsR42uDM4McvaHjKdlINkoOomQw1cIQsLFH7yt+61gD+hxxLSVFLslqyAcoZiDIn7khG48mB/ew8SwKwIYAg8wcQFXkc8ZvTOrr/Yyk/wDDILkfMHGC/D5qVxkonf6nZNzh2jlxDiRamWLsSBJHqLUsv2bkkWDANuQvlfniKrMls1PlwB+2kapq5NLKrBWDlFPXW2lbXPcDY31ldSzkQ1kfYyA91ZhoN+d45OTW8UONqZbVQi1NVa15dlUDtFA8A4s/zYscOhxtrHZKlpY7x29VBj6Lg49leoanRVBhaoijR7jdhJdzptuNK6Qf3vIibrLT5vHHzSmgaRx+eU6E38Qqt9cQ8kxBgNRQSqtK3aRtSuJI77g3j2kJtfYKefPGafO6VDVy++LHNVAAGpjaLs9KlVHeC7C5Nj1xtR1MUjRkcD5G+6WWkLn4dElTSZg8aWMxmkhYW72pWjiI8Ps0W3mb49RcSe8ZDPUKpjlMZikHIq62Q+mx6468hLJDAkFRRyJAsar2coOsL8ZJvzK7AeOJCoyFHoamDXHG9Qzvsy2Vm+H15C/zxYL2k69fkoS3xr9lJMqbA5ahIH91IdPpzw2ohny9jPHpLAmRDvYA2O/XujENmuTGeOpaaWGJ5aVaZAZFIUd4uxO3Mnl4DEkeLaH3fsGracuY9Ddk4cg6bE6Vufrjl7hlCEp5TrjqIFnBJjmkoJGbk6vEpiZuV9QVR5FrYzwys0DJPErTGn1UdXEpBkMaPeCW3VgpBI6gm3K2JipzWCoULHSVNUQ6OXZDCvaILK5Z9N7WG6g8htjesVc9xqgo0NyRCutyfHtGAW/8JxSqMVpodHvHlf7LoMJWM3p0MsdZVPHTo0bxSxSgXljLAxoVvfUO9a1z3sassqpDEsNBE0FOmwnqAxcj+7RzqHkW28BjApKOlkDzSq87cpJpA0h8kB389KDnfbElRT1FQbxQtDF/azhlb1WEgN82t88ZDsRqavs0jCB+p2g9EzKG94rmp6GCjGpmZ5pOcjnXNKfAAbnqdKgAeAx2wZJJVC9UGjhvcU4azP8A+Yynl+QbHrfliVyfh1Ke7anlkPxSyG7HyHRR5KAMSuLFJhrYXcWQ5pDzPLy6LlzydBsvKIAAAAANgBj1gwY1ktGDBgwIRgwYMCEYMGDAhGDBgwIRgwYMCEYMGDAhc9VQRyqUkRXU8wwBxATcDqh1U081OfwAh4z5aHBsP3SMM+DC3xMkFngHzUgkbJOlpswi5xwVS73MbGJ/KyOWVif3lGOOfiXT/tNFVx+sHaKP4ota/rh9wYy5MEo3m4blPgbJglcq2lzTK5N5EjB/vIWU/quOcw5J19zF/Qeu2LPaIHmAfUY1mkT8C/4RhX4K0d2V4/2U8XwVbQ1OTp8C0+34Y7/yGO2DiinBtBT1Dn+6pZevnpAw/CmUclX6DGy2AYHCe+9583KOKeiRhXZhL+xouyufiqZVFh4hI9bH0JXHSOD6qa3vNayrzKUyCMHflqbW30IOHDBi7BhlLB3GD46/uuS9xUNlPCFLTHVFEoc85W7znzLtcnEwMZwY0FwjBgwYEIwYMGBCMGDBgQjBgwYEL//Z"/>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SmartAddons.Com"/>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09725" y="5695950"/>
            <a:ext cx="5924550" cy="1162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5" name="Grafik 4" descr="lights_ppt_start.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Titel 1"/>
          <p:cNvSpPr>
            <a:spLocks noGrp="1"/>
          </p:cNvSpPr>
          <p:nvPr>
            <p:ph type="ctrTitle" hasCustomPrompt="1"/>
          </p:nvPr>
        </p:nvSpPr>
        <p:spPr>
          <a:xfrm>
            <a:off x="0" y="4437112"/>
            <a:ext cx="9144000" cy="821953"/>
          </a:xfrm>
        </p:spPr>
        <p:txBody>
          <a:bodyPr lIns="0" tIns="0" rIns="0" bIns="0" anchor="t" anchorCtr="0">
            <a:noAutofit/>
          </a:bodyPr>
          <a:lstStyle>
            <a:lvl1pPr>
              <a:defRPr sz="5400" b="0" spc="-150" baseline="0">
                <a:solidFill>
                  <a:schemeClr val="tx2"/>
                </a:solidFill>
                <a:effectLst>
                  <a:outerShdw dist="12700" dir="16200000" algn="t" rotWithShape="0">
                    <a:prstClr val="black">
                      <a:alpha val="40000"/>
                    </a:prstClr>
                  </a:outerShdw>
                </a:effectLst>
              </a:defRPr>
            </a:lvl1pPr>
          </a:lstStyle>
          <a:p>
            <a:r>
              <a:rPr lang="de-DE" dirty="0" smtClean="0"/>
              <a:t>Principals and Teachers Academy</a:t>
            </a:r>
            <a:endParaRPr lang="de-DE" dirty="0"/>
          </a:p>
        </p:txBody>
      </p:sp>
      <p:sp>
        <p:nvSpPr>
          <p:cNvPr id="9" name="Untertitel 2"/>
          <p:cNvSpPr>
            <a:spLocks noGrp="1"/>
          </p:cNvSpPr>
          <p:nvPr>
            <p:ph type="subTitle" idx="1" hasCustomPrompt="1"/>
          </p:nvPr>
        </p:nvSpPr>
        <p:spPr>
          <a:xfrm>
            <a:off x="0" y="5187057"/>
            <a:ext cx="9144000" cy="576064"/>
          </a:xfrm>
        </p:spPr>
        <p:txBody>
          <a:bodyPr>
            <a:normAutofit/>
          </a:bodyPr>
          <a:lstStyle>
            <a:lvl1pPr marL="0" indent="0" algn="ctr">
              <a:buNone/>
              <a:defRPr sz="1800" i="1">
                <a:solidFill>
                  <a:schemeClr val="accent2"/>
                </a:solidFill>
                <a:effectLst>
                  <a:outerShdw blurRad="50800" dist="38100" dir="5400000" algn="t"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Speakers Name, Date</a:t>
            </a:r>
            <a:endParaRPr lang="de-DE" dirty="0"/>
          </a:p>
        </p:txBody>
      </p:sp>
      <p:sp>
        <p:nvSpPr>
          <p:cNvPr id="10" name="Inhaltsplatzhalter 2"/>
          <p:cNvSpPr>
            <a:spLocks noGrp="1"/>
          </p:cNvSpPr>
          <p:nvPr>
            <p:ph idx="10" hasCustomPrompt="1"/>
          </p:nvPr>
        </p:nvSpPr>
        <p:spPr>
          <a:xfrm>
            <a:off x="539552" y="188640"/>
            <a:ext cx="8064896" cy="2736304"/>
          </a:xfrm>
        </p:spPr>
        <p:txBody>
          <a:bodyPr wrap="square" lIns="0" tIns="0" rIns="0" bIns="0" numCol="1" anchor="ctr" anchorCtr="0">
            <a:noAutofit/>
          </a:bodyPr>
          <a:lstStyle>
            <a:lvl1pPr marL="0" indent="-180000" algn="ctr">
              <a:lnSpc>
                <a:spcPct val="100000"/>
              </a:lnSpc>
              <a:spcBef>
                <a:spcPts val="100"/>
              </a:spcBef>
              <a:buFont typeface="Arial" pitchFamily="34" charset="0"/>
              <a:buNone/>
              <a:defRPr lang="de-DE" sz="3600" b="1" baseline="0" dirty="0">
                <a:solidFill>
                  <a:schemeClr val="accent1"/>
                </a:solidFill>
              </a:defRPr>
            </a:lvl1pPr>
          </a:lstStyle>
          <a:p>
            <a:pPr lvl="0"/>
            <a:r>
              <a:rPr lang="de-DE" dirty="0" smtClean="0"/>
              <a:t>FSM Association of Chief State School Officers </a:t>
            </a:r>
          </a:p>
          <a:p>
            <a:pPr lvl="0"/>
            <a:r>
              <a:rPr lang="de-DE" dirty="0" smtClean="0"/>
              <a:t>FACSSO</a:t>
            </a:r>
          </a:p>
          <a:p>
            <a:pPr lvl="0"/>
            <a:r>
              <a:rPr lang="de-DE" dirty="0" smtClean="0"/>
              <a:t>2nd Meeting FY 2017</a:t>
            </a:r>
          </a:p>
          <a:p>
            <a:pPr lvl="0"/>
            <a:r>
              <a:rPr lang="de-DE" dirty="0" smtClean="0"/>
              <a:t>April 26-27, 2017</a:t>
            </a:r>
          </a:p>
        </p:txBody>
      </p:sp>
      <p:pic>
        <p:nvPicPr>
          <p:cNvPr id="9218" name="Picture 2" descr="SmartAddons.Com"/>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09725" y="3212976"/>
            <a:ext cx="5924550" cy="1162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5/22/19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75057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AFA34D-3A91-4056-8875-03045265BB53}" type="datetimeFigureOut">
              <a:rPr lang="en-US" smtClean="0"/>
              <a:pPr/>
              <a:t>5/22/19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56261-41C7-4F2E-9759-98B94563F112}" type="slidenum">
              <a:rPr lang="en-US" smtClean="0"/>
              <a:pPr/>
              <a:t>‹#›</a:t>
            </a:fld>
            <a:endParaRPr lang="en-US"/>
          </a:p>
        </p:txBody>
      </p:sp>
    </p:spTree>
    <p:extLst>
      <p:ext uri="{BB962C8B-B14F-4D97-AF65-F5344CB8AC3E}">
        <p14:creationId xmlns:p14="http://schemas.microsoft.com/office/powerpoint/2010/main" val="2557318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AFA34D-3A91-4056-8875-03045265BB53}" type="datetimeFigureOut">
              <a:rPr lang="en-US" smtClean="0"/>
              <a:pPr/>
              <a:t>5/22/19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56261-41C7-4F2E-9759-98B94563F112}" type="slidenum">
              <a:rPr lang="en-US" smtClean="0"/>
              <a:pPr/>
              <a:t>‹#›</a:t>
            </a:fld>
            <a:endParaRPr lang="en-US"/>
          </a:p>
        </p:txBody>
      </p:sp>
    </p:spTree>
    <p:extLst>
      <p:ext uri="{BB962C8B-B14F-4D97-AF65-F5344CB8AC3E}">
        <p14:creationId xmlns:p14="http://schemas.microsoft.com/office/powerpoint/2010/main" val="3079561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AFA34D-3A91-4056-8875-03045265BB53}" type="datetimeFigureOut">
              <a:rPr lang="en-US" smtClean="0"/>
              <a:pPr/>
              <a:t>5/22/19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56261-41C7-4F2E-9759-98B94563F112}" type="slidenum">
              <a:rPr lang="en-US" smtClean="0"/>
              <a:pPr/>
              <a:t>‹#›</a:t>
            </a:fld>
            <a:endParaRPr lang="en-US"/>
          </a:p>
        </p:txBody>
      </p:sp>
    </p:spTree>
    <p:extLst>
      <p:ext uri="{BB962C8B-B14F-4D97-AF65-F5344CB8AC3E}">
        <p14:creationId xmlns:p14="http://schemas.microsoft.com/office/powerpoint/2010/main" val="38000612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gi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theme" Target="../theme/theme2.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E49DB-545E-46CA-A06F-217AEC04D591}" type="slidenum">
              <a:rPr lang="de-DE" smtClean="0"/>
              <a:pPr/>
              <a:t>‹#›</a:t>
            </a:fld>
            <a:endParaRPr lang="de-DE"/>
          </a:p>
        </p:txBody>
      </p:sp>
      <p:pic>
        <p:nvPicPr>
          <p:cNvPr id="7" name="Grafik 6" descr="light-001.gif"/>
          <p:cNvPicPr>
            <a:picLocks noChangeAspect="1"/>
          </p:cNvPicPr>
          <p:nvPr/>
        </p:nvPicPr>
        <p:blipFill>
          <a:blip r:embed="rId8" cstate="print"/>
          <a:stretch>
            <a:fillRect/>
          </a:stretch>
        </p:blipFill>
        <p:spPr>
          <a:xfrm>
            <a:off x="1" y="3107531"/>
            <a:ext cx="9143998" cy="3750467"/>
          </a:xfrm>
          <a:prstGeom prst="rect">
            <a:avLst/>
          </a:prstGeom>
        </p:spPr>
      </p:pic>
      <p:sp>
        <p:nvSpPr>
          <p:cNvPr id="11" name="Foliennummernplatzhalter 5"/>
          <p:cNvSpPr txBox="1">
            <a:spLocks/>
          </p:cNvSpPr>
          <p:nvPr/>
        </p:nvSpPr>
        <p:spPr>
          <a:xfrm>
            <a:off x="7236296" y="6193879"/>
            <a:ext cx="720080" cy="432048"/>
          </a:xfrm>
          <a:prstGeom prst="rect">
            <a:avLst/>
          </a:prstGeom>
        </p:spPr>
        <p:txBody>
          <a:bodyPr vert="horz" lIns="91440" tIns="45720" rIns="91440" bIns="45720" rtlCol="0" anchor="t" anchorCtr="0"/>
          <a:lstStyle>
            <a:lvl1pPr algn="l">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smtClean="0">
                <a:ln>
                  <a:noFill/>
                </a:ln>
                <a:solidFill>
                  <a:schemeClr val="tx2"/>
                </a:solidFill>
                <a:effectLst/>
                <a:uLnTx/>
                <a:uFillTx/>
                <a:latin typeface="+mn-lt"/>
                <a:ea typeface="+mn-ea"/>
                <a:cs typeface="+mn-cs"/>
              </a:rPr>
              <a:t>slide</a:t>
            </a:r>
            <a:endParaRPr kumimoji="0" lang="de-DE" sz="1400" b="1" i="0" u="none" strike="noStrike" kern="1200" cap="none" spc="0" normalizeH="0" baseline="0" noProof="0" dirty="0" smtClean="0">
              <a:ln>
                <a:noFill/>
              </a:ln>
              <a:solidFill>
                <a:schemeClr val="accent5"/>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705" r:id="rId3"/>
    <p:sldLayoutId id="2147483664" r:id="rId4"/>
    <p:sldLayoutId id="2147483667" r:id="rId5"/>
    <p:sldLayoutId id="2147483718" r:id="rId6"/>
  </p:sldLayoutIdLst>
  <p:transition>
    <p:fad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FA34D-3A91-4056-8875-03045265BB53}" type="datetimeFigureOut">
              <a:rPr lang="en-US" smtClean="0"/>
              <a:pPr/>
              <a:t>5/22/19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56261-41C7-4F2E-9759-98B94563F112}" type="slidenum">
              <a:rPr lang="en-US" smtClean="0"/>
              <a:pPr/>
              <a:t>‹#›</a:t>
            </a:fld>
            <a:endParaRPr lang="en-US"/>
          </a:p>
        </p:txBody>
      </p:sp>
    </p:spTree>
    <p:extLst>
      <p:ext uri="{BB962C8B-B14F-4D97-AF65-F5344CB8AC3E}">
        <p14:creationId xmlns:p14="http://schemas.microsoft.com/office/powerpoint/2010/main" val="420462715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hyperlink" Target="https://upload.wikimedia.org/wikipedia/commons/4/4a/En-us-Micronesia.og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387" y="1828800"/>
            <a:ext cx="5689600" cy="4267200"/>
          </a:xfrm>
          <a:prstGeom prst="rect">
            <a:avLst/>
          </a:prstGeom>
        </p:spPr>
      </p:pic>
      <p:sp>
        <p:nvSpPr>
          <p:cNvPr id="2" name="Title 1"/>
          <p:cNvSpPr>
            <a:spLocks noGrp="1"/>
          </p:cNvSpPr>
          <p:nvPr>
            <p:ph type="ctrTitle"/>
          </p:nvPr>
        </p:nvSpPr>
        <p:spPr>
          <a:xfrm>
            <a:off x="-685800" y="5274047"/>
            <a:ext cx="9144000" cy="821953"/>
          </a:xfrm>
          <a:ln>
            <a:noFill/>
          </a:ln>
        </p:spPr>
        <p:txBody>
          <a:bodyPr/>
          <a:lstStyle/>
          <a:p>
            <a:r>
              <a:rPr lang="en-US" sz="3600" dirty="0" smtClean="0">
                <a:solidFill>
                  <a:schemeClr val="bg1">
                    <a:lumMod val="95000"/>
                  </a:schemeClr>
                </a:solidFill>
              </a:rPr>
              <a:t>Asia Pacific Regional Meeting</a:t>
            </a:r>
            <a:endParaRPr lang="en-US" sz="3600" dirty="0">
              <a:solidFill>
                <a:schemeClr val="bg1">
                  <a:lumMod val="95000"/>
                </a:schemeClr>
              </a:solidFill>
            </a:endParaRPr>
          </a:p>
        </p:txBody>
      </p:sp>
      <p:sp>
        <p:nvSpPr>
          <p:cNvPr id="3" name="Subtitle 2"/>
          <p:cNvSpPr>
            <a:spLocks noGrp="1"/>
          </p:cNvSpPr>
          <p:nvPr>
            <p:ph type="subTitle" idx="1"/>
          </p:nvPr>
        </p:nvSpPr>
        <p:spPr>
          <a:xfrm>
            <a:off x="6846987" y="4525353"/>
            <a:ext cx="2209800" cy="576064"/>
          </a:xfrm>
        </p:spPr>
        <p:txBody>
          <a:bodyPr>
            <a:normAutofit/>
          </a:bodyPr>
          <a:lstStyle/>
          <a:p>
            <a:endParaRPr lang="en-US" sz="2400" i="0" dirty="0" smtClean="0">
              <a:solidFill>
                <a:schemeClr val="tx1"/>
              </a:solidFill>
            </a:endParaRPr>
          </a:p>
          <a:p>
            <a:endParaRPr lang="en-US" sz="2400" i="0" dirty="0">
              <a:solidFill>
                <a:schemeClr val="tx1"/>
              </a:solidFill>
            </a:endParaRPr>
          </a:p>
        </p:txBody>
      </p:sp>
      <p:sp>
        <p:nvSpPr>
          <p:cNvPr id="6" name="Content Placeholder 5"/>
          <p:cNvSpPr>
            <a:spLocks noGrp="1"/>
          </p:cNvSpPr>
          <p:nvPr>
            <p:ph idx="10"/>
          </p:nvPr>
        </p:nvSpPr>
        <p:spPr>
          <a:xfrm>
            <a:off x="417885" y="194870"/>
            <a:ext cx="8064896" cy="1970112"/>
          </a:xfrm>
        </p:spPr>
        <p:txBody>
          <a:bodyPr/>
          <a:lstStyle/>
          <a:p>
            <a:r>
              <a:rPr lang="en-US" sz="4400" dirty="0" smtClean="0">
                <a:solidFill>
                  <a:schemeClr val="tx2">
                    <a:lumMod val="50000"/>
                  </a:schemeClr>
                </a:solidFill>
              </a:rPr>
              <a:t/>
            </a:r>
            <a:br>
              <a:rPr lang="en-US" sz="4400" dirty="0" smtClean="0">
                <a:solidFill>
                  <a:schemeClr val="tx2">
                    <a:lumMod val="50000"/>
                  </a:schemeClr>
                </a:solidFill>
              </a:rPr>
            </a:br>
            <a:r>
              <a:rPr lang="en-US" sz="4400" dirty="0" smtClean="0">
                <a:solidFill>
                  <a:schemeClr val="tx2">
                    <a:lumMod val="50000"/>
                  </a:schemeClr>
                </a:solidFill>
              </a:rPr>
              <a:t>Micronesia GLOBE</a:t>
            </a:r>
            <a:br>
              <a:rPr lang="en-US" sz="4400" dirty="0" smtClean="0">
                <a:solidFill>
                  <a:schemeClr val="tx2">
                    <a:lumMod val="50000"/>
                  </a:schemeClr>
                </a:solidFill>
              </a:rPr>
            </a:br>
            <a:endParaRPr lang="de-DE" sz="4400" dirty="0" smtClean="0">
              <a:solidFill>
                <a:schemeClr val="tx2">
                  <a:lumMod val="50000"/>
                </a:schemeClr>
              </a:solidFill>
            </a:endParaRPr>
          </a:p>
        </p:txBody>
      </p:sp>
      <p:pic>
        <p:nvPicPr>
          <p:cNvPr id="5" name="Picture 2" descr="SmartAddons.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9725" y="5695950"/>
            <a:ext cx="5924550" cy="116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543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1600" dirty="0" smtClean="0">
                <a:solidFill>
                  <a:schemeClr val="tx2"/>
                </a:solidFill>
              </a:rPr>
              <a:t>. </a:t>
            </a:r>
            <a:r>
              <a:rPr lang="en-US" sz="1600" dirty="0">
                <a:solidFill>
                  <a:schemeClr val="tx2"/>
                </a:solidFill>
              </a:rPr>
              <a:t/>
            </a:r>
            <a:br>
              <a:rPr lang="en-US" sz="1600" dirty="0">
                <a:solidFill>
                  <a:schemeClr val="tx2"/>
                </a:solidFill>
              </a:rPr>
            </a:br>
            <a:r>
              <a:rPr lang="en-US" sz="2400" u="sng" dirty="0" smtClean="0">
                <a:solidFill>
                  <a:srgbClr val="00B050"/>
                </a:solidFill>
              </a:rPr>
              <a:t>Successes</a:t>
            </a:r>
            <a:r>
              <a:rPr lang="en-US" sz="2400" u="sng" dirty="0" smtClean="0">
                <a:solidFill>
                  <a:schemeClr val="tx2"/>
                </a:solidFill>
              </a:rPr>
              <a:t>/</a:t>
            </a:r>
            <a:r>
              <a:rPr lang="en-US" sz="2400" u="sng" dirty="0" smtClean="0">
                <a:solidFill>
                  <a:srgbClr val="C00000"/>
                </a:solidFill>
              </a:rPr>
              <a:t>Challenges</a:t>
            </a:r>
            <a:r>
              <a:rPr lang="en-US" sz="2400" u="sng" dirty="0" smtClean="0">
                <a:solidFill>
                  <a:schemeClr val="tx2"/>
                </a:solidFill>
              </a:rPr>
              <a:t> / </a:t>
            </a:r>
            <a:r>
              <a:rPr lang="en-US" sz="2400" u="sng" dirty="0" smtClean="0">
                <a:solidFill>
                  <a:schemeClr val="tx1"/>
                </a:solidFill>
              </a:rPr>
              <a:t>Way Forward</a:t>
            </a:r>
            <a:endParaRPr lang="en-US" sz="2400" u="sng" dirty="0">
              <a:solidFill>
                <a:schemeClr val="tx1"/>
              </a:solidFill>
            </a:endParaRPr>
          </a:p>
        </p:txBody>
      </p:sp>
      <p:sp>
        <p:nvSpPr>
          <p:cNvPr id="3" name="Content Placeholder 2"/>
          <p:cNvSpPr>
            <a:spLocks noGrp="1"/>
          </p:cNvSpPr>
          <p:nvPr>
            <p:ph idx="1"/>
          </p:nvPr>
        </p:nvSpPr>
        <p:spPr>
          <a:xfrm>
            <a:off x="611560" y="1371600"/>
            <a:ext cx="3960440" cy="4648200"/>
          </a:xfrm>
        </p:spPr>
        <p:txBody>
          <a:bodyPr/>
          <a:lstStyle/>
          <a:p>
            <a:pPr marL="105750" indent="-285750">
              <a:buFont typeface="Wingdings" panose="05000000000000000000" pitchFamily="2" charset="2"/>
              <a:buChar char="Ø"/>
            </a:pPr>
            <a:r>
              <a:rPr lang="en-US" sz="1800" dirty="0" smtClean="0">
                <a:solidFill>
                  <a:srgbClr val="00B050"/>
                </a:solidFill>
              </a:rPr>
              <a:t>Successful Teacher Training with AP RCO and Dr. Tony Murphy (Virtually) assistance and support- 18 teachers and 13 GLOBE school</a:t>
            </a:r>
          </a:p>
          <a:p>
            <a:pPr marL="105750" indent="-285750">
              <a:buFont typeface="Wingdings" panose="05000000000000000000" pitchFamily="2" charset="2"/>
              <a:buChar char="Ø"/>
            </a:pPr>
            <a:endParaRPr lang="en-US" sz="1800" dirty="0" smtClean="0">
              <a:solidFill>
                <a:srgbClr val="00B050"/>
              </a:solidFill>
            </a:endParaRPr>
          </a:p>
          <a:p>
            <a:pPr marL="105750" indent="-285750">
              <a:buFont typeface="Wingdings" panose="05000000000000000000" pitchFamily="2" charset="2"/>
              <a:buChar char="Ø"/>
            </a:pPr>
            <a:r>
              <a:rPr lang="en-US" sz="1800" dirty="0" smtClean="0">
                <a:solidFill>
                  <a:srgbClr val="00B050"/>
                </a:solidFill>
              </a:rPr>
              <a:t>GLOBE Data Entry Reported by 5 schools  </a:t>
            </a:r>
            <a:endParaRPr lang="en-US" sz="1800" dirty="0">
              <a:solidFill>
                <a:srgbClr val="00B050"/>
              </a:solidFill>
            </a:endParaRPr>
          </a:p>
          <a:p>
            <a:pPr marL="105750" indent="-285750">
              <a:buFont typeface="Wingdings" panose="05000000000000000000" pitchFamily="2" charset="2"/>
              <a:buChar char="Ø"/>
            </a:pPr>
            <a:endParaRPr lang="en-US" sz="1800" dirty="0">
              <a:solidFill>
                <a:schemeClr val="tx2"/>
              </a:solidFill>
            </a:endParaRPr>
          </a:p>
          <a:p>
            <a:pPr marL="105750" indent="-285750">
              <a:buFont typeface="Wingdings" panose="05000000000000000000" pitchFamily="2" charset="2"/>
              <a:buChar char="Ø"/>
            </a:pPr>
            <a:r>
              <a:rPr lang="en-US" sz="1800" dirty="0" smtClean="0">
                <a:solidFill>
                  <a:srgbClr val="FF0000"/>
                </a:solidFill>
              </a:rPr>
              <a:t>Geography- Isolation of the schools is the greatest challenge.</a:t>
            </a:r>
          </a:p>
          <a:p>
            <a:pPr marL="105750" indent="-285750">
              <a:buFont typeface="Wingdings" panose="05000000000000000000" pitchFamily="2" charset="2"/>
              <a:buChar char="Ø"/>
            </a:pPr>
            <a:endParaRPr lang="en-US" sz="1800" dirty="0">
              <a:solidFill>
                <a:srgbClr val="FF0000"/>
              </a:solidFill>
            </a:endParaRPr>
          </a:p>
          <a:p>
            <a:pPr marL="105750" indent="-285750">
              <a:buFont typeface="Wingdings" panose="05000000000000000000" pitchFamily="2" charset="2"/>
              <a:buChar char="Ø"/>
            </a:pPr>
            <a:r>
              <a:rPr lang="en-US" sz="1800" dirty="0" smtClean="0">
                <a:solidFill>
                  <a:srgbClr val="FF0000"/>
                </a:solidFill>
              </a:rPr>
              <a:t>Funding Support (Training in the islands, Tools to implement GLOBE)</a:t>
            </a:r>
          </a:p>
          <a:p>
            <a:pPr marL="105750" indent="-285750">
              <a:buFont typeface="Wingdings" panose="05000000000000000000" pitchFamily="2" charset="2"/>
              <a:buChar char="Ø"/>
            </a:pPr>
            <a:r>
              <a:rPr lang="en-US" sz="1800" dirty="0" smtClean="0">
                <a:solidFill>
                  <a:srgbClr val="FF0000"/>
                </a:solidFill>
              </a:rPr>
              <a:t>Capacity to extend the trainings ( Travel and materials is very minimal</a:t>
            </a:r>
            <a:r>
              <a:rPr lang="en-US" dirty="0" smtClean="0">
                <a:solidFill>
                  <a:srgbClr val="FF0000"/>
                </a:solidFill>
              </a:rPr>
              <a:t>)</a:t>
            </a:r>
          </a:p>
          <a:p>
            <a:pPr marL="105750">
              <a:buFont typeface="Wingdings" panose="05000000000000000000" pitchFamily="2" charset="2"/>
              <a:buChar char="Ø"/>
            </a:pPr>
            <a:endParaRPr lang="en-US" sz="1800" dirty="0" smtClean="0">
              <a:solidFill>
                <a:schemeClr val="tx2"/>
              </a:solidFill>
            </a:endParaRPr>
          </a:p>
        </p:txBody>
      </p:sp>
      <p:sp>
        <p:nvSpPr>
          <p:cNvPr id="4" name="Content Placeholder 3"/>
          <p:cNvSpPr>
            <a:spLocks noGrp="1"/>
          </p:cNvSpPr>
          <p:nvPr>
            <p:ph idx="13"/>
          </p:nvPr>
        </p:nvSpPr>
        <p:spPr>
          <a:xfrm>
            <a:off x="4800600" y="1159582"/>
            <a:ext cx="3962400" cy="4495800"/>
          </a:xfrm>
        </p:spPr>
        <p:txBody>
          <a:bodyPr/>
          <a:lstStyle/>
          <a:p>
            <a:pPr marL="105750" indent="-285750">
              <a:buFont typeface="Wingdings" panose="05000000000000000000" pitchFamily="2" charset="2"/>
              <a:buChar char="Ø"/>
            </a:pPr>
            <a:endParaRPr lang="en-US" sz="1800" dirty="0" smtClean="0">
              <a:solidFill>
                <a:schemeClr val="tx2"/>
              </a:solidFill>
            </a:endParaRPr>
          </a:p>
          <a:p>
            <a:pPr marL="105750" indent="-285750">
              <a:buFont typeface="Wingdings" panose="05000000000000000000" pitchFamily="2" charset="2"/>
              <a:buChar char="Ø"/>
            </a:pPr>
            <a:r>
              <a:rPr lang="en-US" sz="1800" dirty="0" smtClean="0">
                <a:solidFill>
                  <a:schemeClr val="tx1"/>
                </a:solidFill>
              </a:rPr>
              <a:t>Follow up Visits to GLOBE Schools (Detailed in 2018-2019 Action Plan)</a:t>
            </a:r>
          </a:p>
          <a:p>
            <a:pPr marL="105750" indent="-285750">
              <a:buFont typeface="Wingdings" panose="05000000000000000000" pitchFamily="2" charset="2"/>
              <a:buChar char="Ø"/>
            </a:pPr>
            <a:endParaRPr lang="en-US" sz="1800" dirty="0" smtClean="0">
              <a:solidFill>
                <a:schemeClr val="tx1"/>
              </a:solidFill>
            </a:endParaRPr>
          </a:p>
          <a:p>
            <a:pPr marL="105750" indent="-285750">
              <a:buFont typeface="Wingdings" panose="05000000000000000000" pitchFamily="2" charset="2"/>
              <a:buChar char="Ø"/>
            </a:pPr>
            <a:r>
              <a:rPr lang="en-US" sz="1800" dirty="0" smtClean="0">
                <a:solidFill>
                  <a:schemeClr val="tx1"/>
                </a:solidFill>
              </a:rPr>
              <a:t>Conduct Awareness activities through meetings in the communities.</a:t>
            </a:r>
            <a:endParaRPr lang="en-US" dirty="0" smtClean="0">
              <a:solidFill>
                <a:schemeClr val="tx1"/>
              </a:solidFill>
            </a:endParaRPr>
          </a:p>
          <a:p>
            <a:pPr marL="105750" indent="-285750">
              <a:buFont typeface="Wingdings" panose="05000000000000000000" pitchFamily="2" charset="2"/>
              <a:buChar char="Ø"/>
            </a:pPr>
            <a:r>
              <a:rPr lang="en-US" sz="1800" dirty="0" smtClean="0">
                <a:solidFill>
                  <a:schemeClr val="tx1"/>
                </a:solidFill>
              </a:rPr>
              <a:t>Continue to seek assistance from GLOBE to conduct more trainings in FSM first</a:t>
            </a:r>
            <a:r>
              <a:rPr lang="en-US" sz="1800" dirty="0">
                <a:solidFill>
                  <a:schemeClr val="tx1"/>
                </a:solidFill>
              </a:rPr>
              <a:t> </a:t>
            </a:r>
            <a:r>
              <a:rPr lang="en-US" sz="1800" dirty="0" smtClean="0">
                <a:solidFill>
                  <a:schemeClr val="tx1"/>
                </a:solidFill>
              </a:rPr>
              <a:t>before  Palau and  Marshall </a:t>
            </a:r>
            <a:r>
              <a:rPr lang="en-US" sz="1800" smtClean="0">
                <a:solidFill>
                  <a:schemeClr val="tx1"/>
                </a:solidFill>
              </a:rPr>
              <a:t>Islands.</a:t>
            </a:r>
          </a:p>
          <a:p>
            <a:pPr marL="105750" indent="-285750">
              <a:buFont typeface="Wingdings" panose="05000000000000000000" pitchFamily="2" charset="2"/>
              <a:buChar char="Ø"/>
            </a:pPr>
            <a:endParaRPr lang="en-US" sz="1800" dirty="0" smtClean="0">
              <a:solidFill>
                <a:schemeClr val="tx1"/>
              </a:solidFill>
            </a:endParaRPr>
          </a:p>
          <a:p>
            <a:pPr marL="105750" indent="-285750">
              <a:buFont typeface="Wingdings" panose="05000000000000000000" pitchFamily="2" charset="2"/>
              <a:buChar char="Ø"/>
            </a:pPr>
            <a:r>
              <a:rPr lang="en-US" sz="1800" dirty="0" smtClean="0">
                <a:solidFill>
                  <a:schemeClr val="tx1"/>
                </a:solidFill>
              </a:rPr>
              <a:t>Conduct Capacity Building Trainings in the protocols, Website and e-Trainings in the other States (Chuuk, Yap and </a:t>
            </a:r>
            <a:r>
              <a:rPr lang="en-US" sz="1800" dirty="0" err="1" smtClean="0">
                <a:solidFill>
                  <a:schemeClr val="tx1"/>
                </a:solidFill>
              </a:rPr>
              <a:t>Kosrae</a:t>
            </a:r>
            <a:r>
              <a:rPr lang="en-US" sz="1800" dirty="0" smtClean="0">
                <a:solidFill>
                  <a:schemeClr val="tx1"/>
                </a:solidFill>
              </a:rPr>
              <a:t>)</a:t>
            </a:r>
          </a:p>
          <a:p>
            <a:pPr marL="105750" indent="-285750">
              <a:buFont typeface="Wingdings" panose="05000000000000000000" pitchFamily="2" charset="2"/>
              <a:buChar char="Ø"/>
            </a:pPr>
            <a:r>
              <a:rPr lang="en-US" sz="1800" dirty="0" smtClean="0">
                <a:solidFill>
                  <a:schemeClr val="tx1"/>
                </a:solidFill>
              </a:rPr>
              <a:t>Build on relationships in place with other organizations. (EPA, Conservation Society, US Embassy/Peace Corp..)</a:t>
            </a:r>
            <a:endParaRPr lang="en-US" sz="1800" dirty="0">
              <a:solidFill>
                <a:schemeClr val="tx1"/>
              </a:solidFill>
            </a:endParaRPr>
          </a:p>
        </p:txBody>
      </p:sp>
    </p:spTree>
    <p:extLst>
      <p:ext uri="{BB962C8B-B14F-4D97-AF65-F5344CB8AC3E}">
        <p14:creationId xmlns:p14="http://schemas.microsoft.com/office/powerpoint/2010/main" val="251525606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solidFill>
                  <a:schemeClr val="tx2"/>
                </a:solidFill>
              </a:rPr>
              <a:t>Kalahngan</a:t>
            </a:r>
            <a:r>
              <a:rPr lang="en-US" dirty="0" smtClean="0">
                <a:solidFill>
                  <a:schemeClr val="tx2"/>
                </a:solidFill>
              </a:rPr>
              <a:t>. Thank you</a:t>
            </a:r>
            <a:endParaRPr lang="en-US" dirty="0">
              <a:solidFill>
                <a:schemeClr val="tx2"/>
              </a:solidFill>
            </a:endParaRPr>
          </a:p>
        </p:txBody>
      </p:sp>
      <p:sp>
        <p:nvSpPr>
          <p:cNvPr id="3" name="Content Placeholder 2"/>
          <p:cNvSpPr>
            <a:spLocks noGrp="1"/>
          </p:cNvSpPr>
          <p:nvPr>
            <p:ph idx="1"/>
          </p:nvPr>
        </p:nvSpPr>
        <p:spPr/>
        <p:txBody>
          <a:bodyPr/>
          <a:lstStyle/>
          <a:p>
            <a:r>
              <a:rPr lang="en-US" dirty="0" smtClean="0"/>
              <a:t>Sa</a:t>
            </a:r>
            <a:endParaRPr lang="en-US" dirty="0"/>
          </a:p>
        </p:txBody>
      </p:sp>
      <p:pic>
        <p:nvPicPr>
          <p:cNvPr id="5" name="Content Placeholder 4"/>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533400" y="1557338"/>
            <a:ext cx="7999040" cy="4233862"/>
          </a:xfrm>
        </p:spPr>
      </p:pic>
    </p:spTree>
    <p:extLst>
      <p:ext uri="{BB962C8B-B14F-4D97-AF65-F5344CB8AC3E}">
        <p14:creationId xmlns:p14="http://schemas.microsoft.com/office/powerpoint/2010/main" val="359515811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317788"/>
            <a:ext cx="7920880" cy="596612"/>
          </a:xfrm>
        </p:spPr>
        <p:txBody>
          <a:bodyPr/>
          <a:lstStyle/>
          <a:p>
            <a:pPr algn="ctr"/>
            <a:r>
              <a:rPr lang="en-US" u="sng" dirty="0" smtClean="0">
                <a:solidFill>
                  <a:schemeClr val="tx2"/>
                </a:solidFill>
              </a:rPr>
              <a:t>FSM Overview</a:t>
            </a:r>
            <a:endParaRPr lang="en-US" u="sng" dirty="0">
              <a:solidFill>
                <a:schemeClr val="tx2"/>
              </a:solidFill>
            </a:endParaRPr>
          </a:p>
        </p:txBody>
      </p:sp>
      <p:sp>
        <p:nvSpPr>
          <p:cNvPr id="3" name="Content Placeholder 2"/>
          <p:cNvSpPr>
            <a:spLocks noGrp="1"/>
          </p:cNvSpPr>
          <p:nvPr>
            <p:ph idx="1"/>
          </p:nvPr>
        </p:nvSpPr>
        <p:spPr>
          <a:xfrm>
            <a:off x="114300" y="1066800"/>
            <a:ext cx="4305300" cy="4753928"/>
          </a:xfrm>
        </p:spPr>
        <p:txBody>
          <a:bodyPr>
            <a:normAutofit fontScale="92500" lnSpcReduction="20000"/>
          </a:bodyPr>
          <a:lstStyle/>
          <a:p>
            <a:r>
              <a:rPr lang="en-US" sz="1800" b="1" i="1" dirty="0">
                <a:solidFill>
                  <a:schemeClr val="tx2"/>
                </a:solidFill>
              </a:rPr>
              <a:t>The Federated States of </a:t>
            </a:r>
            <a:r>
              <a:rPr lang="en-US" sz="1800" b="1" i="1" dirty="0" smtClean="0">
                <a:solidFill>
                  <a:schemeClr val="tx2"/>
                </a:solidFill>
              </a:rPr>
              <a:t>Micronesia Is a 26 year old island nation country formerly Trust Territories of the Pacific after WWII.</a:t>
            </a:r>
          </a:p>
          <a:p>
            <a:endParaRPr lang="en-US" sz="1800" b="1" i="1" dirty="0" smtClean="0">
              <a:solidFill>
                <a:schemeClr val="tx2"/>
              </a:solidFill>
            </a:endParaRPr>
          </a:p>
          <a:p>
            <a:pPr marL="105750" indent="-285750">
              <a:buFont typeface="Wingdings" panose="05000000000000000000" pitchFamily="2" charset="2"/>
              <a:buChar char="Ø"/>
            </a:pPr>
            <a:r>
              <a:rPr lang="en-US" sz="1800" b="1" i="1" dirty="0" smtClean="0">
                <a:solidFill>
                  <a:schemeClr val="tx2"/>
                </a:solidFill>
              </a:rPr>
              <a:t>Government</a:t>
            </a:r>
            <a:r>
              <a:rPr lang="en-US" sz="1800" i="1" dirty="0" smtClean="0">
                <a:solidFill>
                  <a:schemeClr val="tx2"/>
                </a:solidFill>
              </a:rPr>
              <a:t>: </a:t>
            </a:r>
            <a:r>
              <a:rPr lang="en-US" sz="1800" b="1" i="1" dirty="0" smtClean="0">
                <a:solidFill>
                  <a:schemeClr val="tx2"/>
                </a:solidFill>
              </a:rPr>
              <a:t>Constitutional Confederation in Free Association with the US.</a:t>
            </a:r>
          </a:p>
          <a:p>
            <a:pPr marL="105750" indent="-285750">
              <a:buFont typeface="Wingdings" panose="05000000000000000000" pitchFamily="2" charset="2"/>
              <a:buChar char="Ø"/>
            </a:pPr>
            <a:endParaRPr lang="en-US" sz="1800" b="1" i="1" dirty="0">
              <a:solidFill>
                <a:schemeClr val="tx2"/>
              </a:solidFill>
            </a:endParaRPr>
          </a:p>
          <a:p>
            <a:pPr marL="105750" indent="-285750">
              <a:buFont typeface="Wingdings" panose="05000000000000000000" pitchFamily="2" charset="2"/>
              <a:buChar char="Ø"/>
            </a:pPr>
            <a:r>
              <a:rPr lang="en-US" sz="1800" b="1" i="1" dirty="0">
                <a:solidFill>
                  <a:schemeClr val="tx2"/>
                </a:solidFill>
              </a:rPr>
              <a:t>Population-106,000 (2013 Census</a:t>
            </a:r>
            <a:r>
              <a:rPr lang="en-US" sz="1800" b="1" i="1" dirty="0" smtClean="0">
                <a:solidFill>
                  <a:schemeClr val="tx2"/>
                </a:solidFill>
              </a:rPr>
              <a:t>)</a:t>
            </a:r>
          </a:p>
          <a:p>
            <a:pPr marL="105750" indent="-285750">
              <a:buFont typeface="Wingdings" panose="05000000000000000000" pitchFamily="2" charset="2"/>
              <a:buChar char="Ø"/>
            </a:pPr>
            <a:endParaRPr lang="en-US" sz="1800" b="1" i="1" dirty="0">
              <a:solidFill>
                <a:schemeClr val="tx2"/>
              </a:solidFill>
            </a:endParaRPr>
          </a:p>
          <a:p>
            <a:r>
              <a:rPr lang="en-US" sz="1800" b="1" i="1" dirty="0">
                <a:solidFill>
                  <a:schemeClr val="tx2"/>
                </a:solidFill>
              </a:rPr>
              <a:t>It has four States that are comprised of 607 islands, and a combined land area </a:t>
            </a:r>
            <a:r>
              <a:rPr lang="en-US" sz="1800" b="1" i="1" dirty="0" smtClean="0">
                <a:solidFill>
                  <a:schemeClr val="tx2"/>
                </a:solidFill>
              </a:rPr>
              <a:t>of 700kilometers sq. </a:t>
            </a:r>
            <a:endParaRPr lang="en-US" sz="1800" b="1" i="1" dirty="0">
              <a:solidFill>
                <a:schemeClr val="tx2"/>
              </a:solidFill>
            </a:endParaRPr>
          </a:p>
          <a:p>
            <a:pPr marL="457200" lvl="1" indent="0">
              <a:buNone/>
            </a:pPr>
            <a:endParaRPr lang="en-US" sz="1800" i="1" dirty="0">
              <a:solidFill>
                <a:schemeClr val="tx2"/>
              </a:solidFill>
            </a:endParaRPr>
          </a:p>
          <a:p>
            <a:pPr marL="105750" indent="-285750">
              <a:buFont typeface="Wingdings" panose="05000000000000000000" pitchFamily="2" charset="2"/>
              <a:buChar char="Ø"/>
            </a:pPr>
            <a:r>
              <a:rPr lang="en-US" sz="1800" b="1" i="1" dirty="0">
                <a:solidFill>
                  <a:schemeClr val="tx2"/>
                </a:solidFill>
              </a:rPr>
              <a:t>Land area is small but it occupies 2,600,000 km or 1million square miles of the Pacific Ocean, giving the country the 14</a:t>
            </a:r>
            <a:r>
              <a:rPr lang="en-US" sz="1800" b="1" i="1" baseline="30000" dirty="0">
                <a:solidFill>
                  <a:schemeClr val="tx2"/>
                </a:solidFill>
              </a:rPr>
              <a:t>th</a:t>
            </a:r>
            <a:r>
              <a:rPr lang="en-US" sz="1800" b="1" i="1" dirty="0">
                <a:solidFill>
                  <a:schemeClr val="tx2"/>
                </a:solidFill>
              </a:rPr>
              <a:t> largest Exclusive Economic Zone (EEZ) in the World</a:t>
            </a:r>
            <a:r>
              <a:rPr lang="en-US" sz="1800" b="1" i="1" dirty="0" smtClean="0">
                <a:solidFill>
                  <a:schemeClr val="tx2"/>
                </a:solidFill>
              </a:rPr>
              <a:t>.</a:t>
            </a:r>
          </a:p>
          <a:p>
            <a:pPr marL="105750" indent="-285750">
              <a:buFont typeface="Wingdings" panose="05000000000000000000" pitchFamily="2" charset="2"/>
              <a:buChar char="Ø"/>
            </a:pPr>
            <a:endParaRPr lang="en-US" sz="1800" i="1" dirty="0">
              <a:solidFill>
                <a:schemeClr val="tx2"/>
              </a:solidFill>
            </a:endParaRPr>
          </a:p>
          <a:p>
            <a:pPr marL="105750" indent="-285750">
              <a:buFont typeface="Wingdings" panose="05000000000000000000" pitchFamily="2" charset="2"/>
              <a:buChar char="Ø"/>
            </a:pPr>
            <a:r>
              <a:rPr lang="en-US" sz="1800" b="1" i="1" dirty="0" smtClean="0">
                <a:solidFill>
                  <a:schemeClr val="tx2"/>
                </a:solidFill>
              </a:rPr>
              <a:t>Providing services to 187 schools, 27000 students, and 1 thousand teachers </a:t>
            </a:r>
            <a:r>
              <a:rPr lang="en-US" sz="1800" b="1" i="1" dirty="0">
                <a:solidFill>
                  <a:schemeClr val="tx2"/>
                </a:solidFill>
              </a:rPr>
              <a:t>spread across or scattered around the 1million square miles of </a:t>
            </a:r>
            <a:r>
              <a:rPr lang="en-US" sz="1800" b="1" i="1" dirty="0" smtClean="0">
                <a:solidFill>
                  <a:schemeClr val="tx2"/>
                </a:solidFill>
              </a:rPr>
              <a:t>ocean. </a:t>
            </a:r>
            <a:endParaRPr lang="en-US" sz="1800" b="1" i="1" dirty="0">
              <a:solidFill>
                <a:schemeClr val="tx2"/>
              </a:solidFill>
            </a:endParaRPr>
          </a:p>
          <a:p>
            <a:endParaRPr lang="en-US" dirty="0">
              <a:solidFill>
                <a:schemeClr val="tx1"/>
              </a:solidFill>
            </a:endParaRPr>
          </a:p>
        </p:txBody>
      </p:sp>
      <p:pic>
        <p:nvPicPr>
          <p:cNvPr id="1026" name="Picture 2" descr="Listen">
            <a:hlinkClick r:id="rId2" tooltip="Liste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8856" y="-1610612736"/>
            <a:ext cx="78581" cy="7858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Grp="1" noChangeAspect="1" noChangeArrowheads="1"/>
          </p:cNvPicPr>
          <p:nvPr>
            <p:ph idx="13"/>
          </p:nvPr>
        </p:nvPicPr>
        <p:blipFill>
          <a:blip r:embed="rId4">
            <a:extLst>
              <a:ext uri="{28A0092B-C50C-407E-A947-70E740481C1C}">
                <a14:useLocalDpi xmlns:a14="http://schemas.microsoft.com/office/drawing/2010/main" val="0"/>
              </a:ext>
            </a:extLst>
          </a:blip>
          <a:stretch>
            <a:fillRect/>
          </a:stretch>
        </p:blipFill>
        <p:spPr bwMode="auto">
          <a:xfrm>
            <a:off x="4534828" y="1143000"/>
            <a:ext cx="4199911" cy="3200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534828" y="4343400"/>
            <a:ext cx="4572000" cy="1477328"/>
          </a:xfrm>
          <a:prstGeom prst="rect">
            <a:avLst/>
          </a:prstGeom>
        </p:spPr>
        <p:txBody>
          <a:bodyPr>
            <a:spAutoFit/>
          </a:bodyPr>
          <a:lstStyle/>
          <a:p>
            <a:r>
              <a:rPr lang="en-US" i="1" dirty="0">
                <a:solidFill>
                  <a:srgbClr val="000000"/>
                </a:solidFill>
                <a:latin typeface="Open Sans" charset="0"/>
              </a:rPr>
              <a:t>Nan </a:t>
            </a:r>
            <a:r>
              <a:rPr lang="en-US" i="1" dirty="0" err="1">
                <a:solidFill>
                  <a:srgbClr val="000000"/>
                </a:solidFill>
                <a:latin typeface="Open Sans" charset="0"/>
              </a:rPr>
              <a:t>Madol</a:t>
            </a:r>
            <a:r>
              <a:rPr lang="en-US" i="1" dirty="0">
                <a:solidFill>
                  <a:srgbClr val="000000"/>
                </a:solidFill>
                <a:latin typeface="Open Sans" charset="0"/>
              </a:rPr>
              <a:t>: Ceremonial Centre of Eastern Micronesia</a:t>
            </a:r>
            <a:r>
              <a:rPr lang="en-US" dirty="0">
                <a:solidFill>
                  <a:srgbClr val="000000"/>
                </a:solidFill>
                <a:latin typeface="Open Sans" charset="0"/>
              </a:rPr>
              <a:t> in the Federated States of Micronesia was inscribed both on the World Heritage List and on the List of World Heritage in Danger</a:t>
            </a:r>
            <a:r>
              <a:rPr lang="en-US" dirty="0" smtClean="0">
                <a:solidFill>
                  <a:srgbClr val="000000"/>
                </a:solidFill>
                <a:latin typeface="Open Sans" charset="0"/>
              </a:rPr>
              <a:t>. (July 2016 inscribed)</a:t>
            </a:r>
            <a:endParaRPr lang="en-US" dirty="0"/>
          </a:p>
        </p:txBody>
      </p:sp>
    </p:spTree>
    <p:extLst>
      <p:ext uri="{BB962C8B-B14F-4D97-AF65-F5344CB8AC3E}">
        <p14:creationId xmlns:p14="http://schemas.microsoft.com/office/powerpoint/2010/main" val="178042208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5658" y="1373607"/>
            <a:ext cx="5155732" cy="1861825"/>
          </a:xfrm>
        </p:spPr>
        <p:txBody>
          <a:bodyPr/>
          <a:lstStyle/>
          <a:p>
            <a:endParaRPr lang="en-US" dirty="0"/>
          </a:p>
        </p:txBody>
      </p:sp>
      <p:pic>
        <p:nvPicPr>
          <p:cNvPr id="5122" name="Picture 2" descr="Image result for micronesia on a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62160"/>
            <a:ext cx="8915400" cy="5576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6202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solidFill>
                  <a:schemeClr val="tx2"/>
                </a:solidFill>
              </a:rPr>
              <a:t>Past and Present Globe Record</a:t>
            </a:r>
            <a:endParaRPr lang="en-US" dirty="0">
              <a:solidFill>
                <a:schemeClr val="tx2"/>
              </a:solidFill>
            </a:endParaRPr>
          </a:p>
        </p:txBody>
      </p:sp>
      <p:sp>
        <p:nvSpPr>
          <p:cNvPr id="3" name="Content Placeholder 2"/>
          <p:cNvSpPr>
            <a:spLocks noGrp="1"/>
          </p:cNvSpPr>
          <p:nvPr>
            <p:ph idx="1"/>
          </p:nvPr>
        </p:nvSpPr>
        <p:spPr>
          <a:xfrm>
            <a:off x="152400" y="1447800"/>
            <a:ext cx="3962400" cy="4371392"/>
          </a:xfrm>
        </p:spPr>
        <p:txBody>
          <a:bodyPr>
            <a:noAutofit/>
          </a:bodyPr>
          <a:lstStyle/>
          <a:p>
            <a:r>
              <a:rPr lang="en-US" sz="1800" dirty="0" smtClean="0">
                <a:solidFill>
                  <a:schemeClr val="tx2"/>
                </a:solidFill>
              </a:rPr>
              <a:t>Joined </a:t>
            </a:r>
            <a:r>
              <a:rPr lang="en-US" sz="1800" dirty="0">
                <a:solidFill>
                  <a:schemeClr val="tx2"/>
                </a:solidFill>
              </a:rPr>
              <a:t>GLOBE in </a:t>
            </a:r>
            <a:r>
              <a:rPr lang="en-US" sz="1800" dirty="0" smtClean="0">
                <a:solidFill>
                  <a:schemeClr val="tx2"/>
                </a:solidFill>
              </a:rPr>
              <a:t>1997</a:t>
            </a:r>
          </a:p>
          <a:p>
            <a:r>
              <a:rPr lang="en-US" sz="1800" dirty="0" smtClean="0">
                <a:solidFill>
                  <a:schemeClr val="tx2"/>
                </a:solidFill>
              </a:rPr>
              <a:t>FSM was only known to have joined but no records showing activity from this point until recent years. (</a:t>
            </a:r>
            <a:r>
              <a:rPr lang="en-US" sz="1800" b="1" dirty="0">
                <a:solidFill>
                  <a:schemeClr val="tx2"/>
                </a:solidFill>
              </a:rPr>
              <a:t>Had</a:t>
            </a:r>
            <a:r>
              <a:rPr lang="en-US" sz="1800" dirty="0">
                <a:solidFill>
                  <a:schemeClr val="tx2"/>
                </a:solidFill>
              </a:rPr>
              <a:t> Five GLOBE Schools (187 school count)</a:t>
            </a:r>
          </a:p>
          <a:p>
            <a:r>
              <a:rPr lang="en-US" sz="1800" dirty="0" smtClean="0">
                <a:solidFill>
                  <a:schemeClr val="tx2"/>
                </a:solidFill>
              </a:rPr>
              <a:t> </a:t>
            </a:r>
            <a:endParaRPr lang="en-US" sz="3000" dirty="0">
              <a:solidFill>
                <a:schemeClr val="tx2"/>
              </a:solidFill>
            </a:endParaRPr>
          </a:p>
          <a:p>
            <a:pPr lvl="1">
              <a:buFont typeface="Wingdings" panose="05000000000000000000" pitchFamily="2" charset="2"/>
              <a:buChar char="Ø"/>
            </a:pPr>
            <a:r>
              <a:rPr lang="en-US" sz="1800" dirty="0">
                <a:solidFill>
                  <a:schemeClr val="tx2"/>
                </a:solidFill>
              </a:rPr>
              <a:t>Re-connected with GLOBE </a:t>
            </a:r>
            <a:r>
              <a:rPr lang="en-US" sz="1800" dirty="0" smtClean="0">
                <a:solidFill>
                  <a:schemeClr val="tx2"/>
                </a:solidFill>
              </a:rPr>
              <a:t>in some years ago</a:t>
            </a:r>
            <a:endParaRPr lang="en-US" sz="1800" dirty="0">
              <a:solidFill>
                <a:schemeClr val="tx2"/>
              </a:solidFill>
            </a:endParaRPr>
          </a:p>
          <a:p>
            <a:pPr lvl="1">
              <a:buFont typeface="Wingdings" panose="05000000000000000000" pitchFamily="2" charset="2"/>
              <a:buChar char="Ø"/>
            </a:pPr>
            <a:r>
              <a:rPr lang="en-US" sz="1800" dirty="0">
                <a:solidFill>
                  <a:schemeClr val="tx2"/>
                </a:solidFill>
              </a:rPr>
              <a:t>Re-activated </a:t>
            </a:r>
            <a:r>
              <a:rPr lang="en-US" sz="1800" dirty="0" smtClean="0">
                <a:solidFill>
                  <a:schemeClr val="tx2"/>
                </a:solidFill>
              </a:rPr>
              <a:t>in 2015 year</a:t>
            </a:r>
          </a:p>
          <a:p>
            <a:pPr lvl="1">
              <a:buFont typeface="Wingdings" panose="05000000000000000000" pitchFamily="2" charset="2"/>
              <a:buChar char="Ø"/>
            </a:pPr>
            <a:r>
              <a:rPr lang="en-US" sz="1800" dirty="0" smtClean="0">
                <a:solidFill>
                  <a:schemeClr val="tx2"/>
                </a:solidFill>
              </a:rPr>
              <a:t>2016-18- participated in GLOBE RM and trainings on protocols</a:t>
            </a:r>
          </a:p>
          <a:p>
            <a:pPr lvl="1">
              <a:buFont typeface="Wingdings" panose="05000000000000000000" pitchFamily="2" charset="2"/>
              <a:buChar char="Ø"/>
            </a:pPr>
            <a:r>
              <a:rPr lang="en-US" sz="1800" dirty="0" smtClean="0">
                <a:solidFill>
                  <a:schemeClr val="tx2"/>
                </a:solidFill>
              </a:rPr>
              <a:t>Consultations held with the Government and partners</a:t>
            </a:r>
            <a:endParaRPr lang="en-US" sz="1800" dirty="0">
              <a:solidFill>
                <a:schemeClr val="tx2"/>
              </a:solidFill>
            </a:endParaRPr>
          </a:p>
        </p:txBody>
      </p:sp>
      <p:sp>
        <p:nvSpPr>
          <p:cNvPr id="6" name="Content Placeholder 5"/>
          <p:cNvSpPr>
            <a:spLocks noGrp="1"/>
          </p:cNvSpPr>
          <p:nvPr>
            <p:ph idx="13"/>
          </p:nvPr>
        </p:nvSpPr>
        <p:spPr>
          <a:xfrm>
            <a:off x="4343400" y="1295400"/>
            <a:ext cx="4343400" cy="4282616"/>
          </a:xfrm>
        </p:spPr>
        <p:txBody>
          <a:bodyPr/>
          <a:lstStyle/>
          <a:p>
            <a:pPr marL="105750" indent="-285750">
              <a:buFont typeface="Wingdings" panose="05000000000000000000" pitchFamily="2" charset="2"/>
              <a:buChar char="Ø"/>
            </a:pPr>
            <a:r>
              <a:rPr lang="en-US" sz="1800" dirty="0" smtClean="0">
                <a:solidFill>
                  <a:schemeClr val="tx2"/>
                </a:solidFill>
              </a:rPr>
              <a:t>IN 2018:</a:t>
            </a:r>
            <a:r>
              <a:rPr lang="en-US" sz="1400" dirty="0" smtClean="0">
                <a:solidFill>
                  <a:schemeClr val="tx2"/>
                </a:solidFill>
              </a:rPr>
              <a:t>  </a:t>
            </a:r>
            <a:endParaRPr lang="en-US" sz="1800" dirty="0" smtClean="0">
              <a:solidFill>
                <a:schemeClr val="tx2"/>
              </a:solidFill>
            </a:endParaRPr>
          </a:p>
          <a:p>
            <a:pPr marL="105750" indent="-285750">
              <a:buFont typeface="Wingdings" panose="05000000000000000000" pitchFamily="2" charset="2"/>
              <a:buChar char="Ø"/>
            </a:pPr>
            <a:r>
              <a:rPr lang="en-US" sz="1800" dirty="0" smtClean="0">
                <a:solidFill>
                  <a:schemeClr val="tx2"/>
                </a:solidFill>
              </a:rPr>
              <a:t>First Teacher Training in </a:t>
            </a:r>
            <a:r>
              <a:rPr lang="en-US" sz="1800" dirty="0" err="1" smtClean="0">
                <a:solidFill>
                  <a:schemeClr val="tx2"/>
                </a:solidFill>
              </a:rPr>
              <a:t>Pohnpei</a:t>
            </a:r>
            <a:r>
              <a:rPr lang="en-US" sz="1800" dirty="0" smtClean="0">
                <a:solidFill>
                  <a:schemeClr val="tx2"/>
                </a:solidFill>
              </a:rPr>
              <a:t>, capital State of Micronesia, with the leading support From Dr. Murphy (GIO) and Dr. </a:t>
            </a:r>
            <a:r>
              <a:rPr lang="en-US" sz="1800" dirty="0" err="1" smtClean="0">
                <a:solidFill>
                  <a:schemeClr val="tx2"/>
                </a:solidFill>
              </a:rPr>
              <a:t>Bandhu</a:t>
            </a:r>
            <a:r>
              <a:rPr lang="en-US" sz="1800" dirty="0" smtClean="0">
                <a:solidFill>
                  <a:schemeClr val="tx2"/>
                </a:solidFill>
              </a:rPr>
              <a:t>, Asia Pacific RCO.</a:t>
            </a:r>
          </a:p>
          <a:p>
            <a:pPr marL="105750" indent="-285750">
              <a:buFont typeface="Wingdings" panose="05000000000000000000" pitchFamily="2" charset="2"/>
              <a:buChar char="Ø"/>
            </a:pPr>
            <a:endParaRPr lang="en-US" sz="1800" dirty="0" smtClean="0">
              <a:solidFill>
                <a:schemeClr val="tx2"/>
              </a:solidFill>
            </a:endParaRPr>
          </a:p>
          <a:p>
            <a:pPr marL="105750" indent="-285750">
              <a:buFont typeface="Wingdings" panose="05000000000000000000" pitchFamily="2" charset="2"/>
              <a:buChar char="Ø"/>
            </a:pPr>
            <a:r>
              <a:rPr lang="en-US" sz="1800" dirty="0" smtClean="0">
                <a:solidFill>
                  <a:schemeClr val="tx2"/>
                </a:solidFill>
              </a:rPr>
              <a:t>Successful collaboration with GIO and RCO to receiving GLOBE Program in Micronesia and conducting Teacher Training workshop. </a:t>
            </a:r>
          </a:p>
          <a:p>
            <a:pPr marL="105750" indent="-285750">
              <a:buFont typeface="Wingdings" panose="05000000000000000000" pitchFamily="2" charset="2"/>
              <a:buChar char="Ø"/>
            </a:pPr>
            <a:endParaRPr lang="en-US" sz="1800" dirty="0" smtClean="0">
              <a:solidFill>
                <a:schemeClr val="tx2"/>
              </a:solidFill>
            </a:endParaRPr>
          </a:p>
          <a:p>
            <a:pPr marL="105750" indent="-285750">
              <a:buFont typeface="Wingdings" panose="05000000000000000000" pitchFamily="2" charset="2"/>
              <a:buChar char="Ø"/>
            </a:pPr>
            <a:r>
              <a:rPr lang="en-US" sz="1800" dirty="0">
                <a:solidFill>
                  <a:schemeClr val="tx2"/>
                </a:solidFill>
              </a:rPr>
              <a:t>There are </a:t>
            </a:r>
            <a:r>
              <a:rPr lang="en-US" sz="1800" dirty="0" smtClean="0">
                <a:solidFill>
                  <a:schemeClr val="tx2"/>
                </a:solidFill>
              </a:rPr>
              <a:t>now 13 </a:t>
            </a:r>
            <a:r>
              <a:rPr lang="en-US" sz="1800" dirty="0">
                <a:solidFill>
                  <a:schemeClr val="tx2"/>
                </a:solidFill>
              </a:rPr>
              <a:t>GLOBE schools and 18 GLOBE </a:t>
            </a:r>
            <a:r>
              <a:rPr lang="en-US" sz="1800" dirty="0" smtClean="0">
                <a:solidFill>
                  <a:schemeClr val="tx2"/>
                </a:solidFill>
              </a:rPr>
              <a:t>teachers</a:t>
            </a:r>
            <a:endParaRPr lang="en-US" sz="1800" dirty="0">
              <a:solidFill>
                <a:schemeClr val="tx2"/>
              </a:solidFill>
            </a:endParaRPr>
          </a:p>
          <a:p>
            <a:pPr marL="105750" indent="-285750">
              <a:buFont typeface="Wingdings" panose="05000000000000000000" pitchFamily="2" charset="2"/>
              <a:buChar char="Ø"/>
            </a:pPr>
            <a:r>
              <a:rPr lang="en-US" sz="3000" dirty="0" smtClean="0">
                <a:solidFill>
                  <a:schemeClr val="tx2"/>
                </a:solidFill>
              </a:rPr>
              <a:t>25 GLOBE Schools 2019</a:t>
            </a:r>
          </a:p>
          <a:p>
            <a:r>
              <a:rPr lang="en-US" sz="1800" dirty="0" smtClean="0">
                <a:solidFill>
                  <a:schemeClr val="tx2"/>
                </a:solidFill>
              </a:rPr>
              <a:t> </a:t>
            </a:r>
            <a:endParaRPr lang="en-US" sz="1800" dirty="0">
              <a:solidFill>
                <a:schemeClr val="tx2"/>
              </a:solidFill>
            </a:endParaRPr>
          </a:p>
          <a:p>
            <a:r>
              <a:rPr lang="en-US" sz="1800" dirty="0" smtClean="0">
                <a:solidFill>
                  <a:schemeClr val="tx2"/>
                </a:solidFill>
              </a:rPr>
              <a:t> </a:t>
            </a:r>
          </a:p>
        </p:txBody>
      </p:sp>
    </p:spTree>
    <p:extLst>
      <p:ext uri="{BB962C8B-B14F-4D97-AF65-F5344CB8AC3E}">
        <p14:creationId xmlns:p14="http://schemas.microsoft.com/office/powerpoint/2010/main" val="363076116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GLOBE Micronesia 2018-2019</a:t>
            </a:r>
            <a:br>
              <a:rPr lang="en-US" dirty="0" smtClean="0"/>
            </a:br>
            <a:r>
              <a:rPr lang="en-US" dirty="0"/>
              <a:t/>
            </a:r>
            <a:br>
              <a:rPr lang="en-US" dirty="0"/>
            </a:br>
            <a:r>
              <a:rPr lang="en-US" dirty="0"/>
              <a:t>*</a:t>
            </a:r>
            <a:r>
              <a:rPr lang="en-US" sz="3200" dirty="0" smtClean="0"/>
              <a:t>Protocol Training</a:t>
            </a:r>
            <a:br>
              <a:rPr lang="en-US" sz="3200" dirty="0" smtClean="0"/>
            </a:br>
            <a:r>
              <a:rPr lang="en-US" sz="3200" dirty="0" smtClean="0"/>
              <a:t>continued-25 </a:t>
            </a:r>
            <a:r>
              <a:rPr lang="en-US" sz="3200" dirty="0" err="1" smtClean="0"/>
              <a:t>GlOBE</a:t>
            </a:r>
            <a:r>
              <a:rPr lang="en-US" sz="3200" dirty="0" smtClean="0"/>
              <a:t/>
            </a:r>
            <a:br>
              <a:rPr lang="en-US" sz="3200" dirty="0" smtClean="0"/>
            </a:br>
            <a:r>
              <a:rPr lang="en-US" sz="3200" dirty="0" smtClean="0"/>
              <a:t>Schools participated</a:t>
            </a:r>
            <a:r>
              <a:rPr lang="en-US" sz="3600" dirty="0" smtClean="0"/>
              <a:t/>
            </a:r>
            <a:br>
              <a:rPr lang="en-US" sz="3600" dirty="0" smtClean="0"/>
            </a:br>
            <a:r>
              <a:rPr lang="en-US" sz="3600" dirty="0" smtClean="0"/>
              <a:t/>
            </a:r>
            <a:br>
              <a:rPr lang="en-US" sz="3600" dirty="0" smtClean="0"/>
            </a:br>
            <a:r>
              <a:rPr lang="en-US" sz="3600" dirty="0" smtClean="0"/>
              <a:t>*</a:t>
            </a:r>
            <a:r>
              <a:rPr lang="en-US" sz="2800" dirty="0" err="1" smtClean="0"/>
              <a:t>Zika</a:t>
            </a:r>
            <a:r>
              <a:rPr lang="en-US" sz="2800" dirty="0" smtClean="0"/>
              <a:t> Implementation</a:t>
            </a:r>
            <a:endParaRPr lang="en-US" sz="2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2971800"/>
            <a:ext cx="4664590" cy="2819400"/>
          </a:xfrm>
          <a:prstGeom prst="rect">
            <a:avLst/>
          </a:prstGeom>
        </p:spPr>
      </p:pic>
      <p:pic>
        <p:nvPicPr>
          <p:cNvPr id="11" name="Content Placeholder 10"/>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4114800" y="1345970"/>
            <a:ext cx="4724400" cy="1397230"/>
          </a:xfrm>
        </p:spPr>
      </p:pic>
    </p:spTree>
    <p:extLst>
      <p:ext uri="{BB962C8B-B14F-4D97-AF65-F5344CB8AC3E}">
        <p14:creationId xmlns:p14="http://schemas.microsoft.com/office/powerpoint/2010/main" val="2739087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Zika</a:t>
            </a:r>
            <a:r>
              <a:rPr lang="en-US" dirty="0" smtClean="0"/>
              <a:t> Project Implementation 2018-19</a:t>
            </a:r>
            <a:endParaRPr lang="en-US" dirty="0"/>
          </a:p>
        </p:txBody>
      </p:sp>
      <p:sp>
        <p:nvSpPr>
          <p:cNvPr id="3" name="Content Placeholder 2"/>
          <p:cNvSpPr>
            <a:spLocks noGrp="1"/>
          </p:cNvSpPr>
          <p:nvPr>
            <p:ph idx="1"/>
          </p:nvPr>
        </p:nvSpPr>
        <p:spPr>
          <a:xfrm>
            <a:off x="381000" y="1556792"/>
            <a:ext cx="7848600" cy="3960440"/>
          </a:xfrm>
        </p:spPr>
        <p:txBody>
          <a:bodyPr/>
          <a:lstStyle/>
          <a:p>
            <a:r>
              <a:rPr lang="en-US" sz="2000" dirty="0">
                <a:solidFill>
                  <a:schemeClr val="tx1"/>
                </a:solidFill>
              </a:rPr>
              <a:t>Number of CMT</a:t>
            </a:r>
          </a:p>
          <a:p>
            <a:pPr marL="285750" indent="-285750">
              <a:buFont typeface="Arial" panose="020B0604020202020204" pitchFamily="34" charset="0"/>
              <a:buChar char="•"/>
            </a:pPr>
            <a:r>
              <a:rPr lang="en-US" sz="2000" dirty="0">
                <a:solidFill>
                  <a:schemeClr val="tx1"/>
                </a:solidFill>
              </a:rPr>
              <a:t>3 Country Mosquito Trainings</a:t>
            </a:r>
          </a:p>
          <a:p>
            <a:pPr marL="285750" indent="-285750">
              <a:buFont typeface="Arial" panose="020B0604020202020204" pitchFamily="34" charset="0"/>
              <a:buChar char="•"/>
            </a:pPr>
            <a:r>
              <a:rPr lang="en-US" sz="2000" dirty="0">
                <a:solidFill>
                  <a:schemeClr val="tx1"/>
                </a:solidFill>
              </a:rPr>
              <a:t>46 participants total for 3 </a:t>
            </a:r>
            <a:r>
              <a:rPr lang="en-US" sz="2000" dirty="0" smtClean="0">
                <a:solidFill>
                  <a:schemeClr val="tx1"/>
                </a:solidFill>
              </a:rPr>
              <a:t>CM</a:t>
            </a:r>
            <a:endParaRPr lang="en-US" sz="2000" dirty="0">
              <a:solidFill>
                <a:schemeClr val="tx1"/>
              </a:solidFill>
            </a:endParaRPr>
          </a:p>
          <a:p>
            <a:endParaRPr lang="en-US" sz="2000" dirty="0">
              <a:solidFill>
                <a:schemeClr val="tx1"/>
              </a:solidFill>
            </a:endParaRPr>
          </a:p>
          <a:p>
            <a:r>
              <a:rPr lang="en-US" sz="2000" dirty="0">
                <a:solidFill>
                  <a:schemeClr val="tx1"/>
                </a:solidFill>
              </a:rPr>
              <a:t>Number of LMT</a:t>
            </a:r>
          </a:p>
          <a:p>
            <a:pPr marL="285750" indent="-285750">
              <a:buFont typeface="Arial" panose="020B0604020202020204" pitchFamily="34" charset="0"/>
              <a:buChar char="•"/>
            </a:pPr>
            <a:r>
              <a:rPr lang="en-US" sz="2000" dirty="0">
                <a:solidFill>
                  <a:schemeClr val="tx1"/>
                </a:solidFill>
              </a:rPr>
              <a:t>No LMT</a:t>
            </a:r>
          </a:p>
          <a:p>
            <a:endParaRPr lang="en-US" sz="2000" dirty="0">
              <a:solidFill>
                <a:schemeClr val="tx1"/>
              </a:solidFill>
            </a:endParaRPr>
          </a:p>
          <a:p>
            <a:r>
              <a:rPr lang="en-US" sz="2000" dirty="0">
                <a:solidFill>
                  <a:schemeClr val="tx1"/>
                </a:solidFill>
              </a:rPr>
              <a:t>Number of participants completed Pre and Post surveys</a:t>
            </a:r>
          </a:p>
          <a:p>
            <a:pPr marL="285750" indent="-285750">
              <a:buFont typeface="Arial" panose="020B0604020202020204" pitchFamily="34" charset="0"/>
              <a:buChar char="•"/>
            </a:pPr>
            <a:r>
              <a:rPr lang="en-US" sz="2000" dirty="0">
                <a:solidFill>
                  <a:schemeClr val="tx1"/>
                </a:solidFill>
              </a:rPr>
              <a:t>1</a:t>
            </a:r>
            <a:r>
              <a:rPr lang="en-US" sz="2000" baseline="30000" dirty="0">
                <a:solidFill>
                  <a:schemeClr val="tx1"/>
                </a:solidFill>
              </a:rPr>
              <a:t>st</a:t>
            </a:r>
            <a:r>
              <a:rPr lang="en-US" sz="2000" dirty="0">
                <a:solidFill>
                  <a:schemeClr val="tx1"/>
                </a:solidFill>
              </a:rPr>
              <a:t> CMT – 10 completed</a:t>
            </a:r>
          </a:p>
          <a:p>
            <a:pPr marL="285750" indent="-285750">
              <a:buFont typeface="Arial" panose="020B0604020202020204" pitchFamily="34" charset="0"/>
              <a:buChar char="•"/>
            </a:pPr>
            <a:r>
              <a:rPr lang="en-US" sz="2000" dirty="0">
                <a:solidFill>
                  <a:schemeClr val="tx1"/>
                </a:solidFill>
              </a:rPr>
              <a:t>2</a:t>
            </a:r>
            <a:r>
              <a:rPr lang="en-US" sz="2000" baseline="30000" dirty="0">
                <a:solidFill>
                  <a:schemeClr val="tx1"/>
                </a:solidFill>
              </a:rPr>
              <a:t>nd</a:t>
            </a:r>
            <a:r>
              <a:rPr lang="en-US" sz="2000" dirty="0">
                <a:solidFill>
                  <a:schemeClr val="tx1"/>
                </a:solidFill>
              </a:rPr>
              <a:t> CMT – 15 completed</a:t>
            </a:r>
          </a:p>
          <a:p>
            <a:pPr marL="285750" indent="-285750">
              <a:buFont typeface="Arial" panose="020B0604020202020204" pitchFamily="34" charset="0"/>
              <a:buChar char="•"/>
            </a:pPr>
            <a:r>
              <a:rPr lang="en-US" sz="2000" dirty="0">
                <a:solidFill>
                  <a:schemeClr val="tx1"/>
                </a:solidFill>
              </a:rPr>
              <a:t>3</a:t>
            </a:r>
            <a:r>
              <a:rPr lang="en-US" sz="2000" baseline="30000" dirty="0">
                <a:solidFill>
                  <a:schemeClr val="tx1"/>
                </a:solidFill>
              </a:rPr>
              <a:t>rd</a:t>
            </a:r>
            <a:r>
              <a:rPr lang="en-US" sz="2000" dirty="0">
                <a:solidFill>
                  <a:schemeClr val="tx1"/>
                </a:solidFill>
              </a:rPr>
              <a:t> CMT – 11 Completed</a:t>
            </a:r>
          </a:p>
          <a:p>
            <a:endParaRPr lang="en-US" sz="2000" dirty="0">
              <a:solidFill>
                <a:schemeClr val="tx1"/>
              </a:solidFill>
            </a:endParaRPr>
          </a:p>
          <a:p>
            <a:r>
              <a:rPr lang="en-US" sz="2000" dirty="0">
                <a:solidFill>
                  <a:schemeClr val="tx1"/>
                </a:solidFill>
              </a:rPr>
              <a:t>Number entered Globe Website </a:t>
            </a:r>
          </a:p>
          <a:p>
            <a:endParaRPr lang="en-US" dirty="0">
              <a:solidFill>
                <a:schemeClr val="tx1"/>
              </a:solidFill>
            </a:endParaRPr>
          </a:p>
        </p:txBody>
      </p:sp>
      <p:pic>
        <p:nvPicPr>
          <p:cNvPr id="5" name="Content Placeholder 4"/>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5003427" y="4114800"/>
            <a:ext cx="3580980" cy="1985069"/>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371600"/>
            <a:ext cx="4317207" cy="2368292"/>
          </a:xfrm>
          <a:prstGeom prst="rect">
            <a:avLst/>
          </a:prstGeom>
        </p:spPr>
      </p:pic>
    </p:spTree>
    <p:extLst>
      <p:ext uri="{BB962C8B-B14F-4D97-AF65-F5344CB8AC3E}">
        <p14:creationId xmlns:p14="http://schemas.microsoft.com/office/powerpoint/2010/main" val="132206202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Training days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14" y="1205818"/>
            <a:ext cx="4283232" cy="429617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2746" y="1205818"/>
            <a:ext cx="4824126" cy="4296174"/>
          </a:xfrm>
          <a:prstGeom prst="rect">
            <a:avLst/>
          </a:prstGeom>
        </p:spPr>
      </p:pic>
      <p:sp>
        <p:nvSpPr>
          <p:cNvPr id="7" name="Content Placeholder 6"/>
          <p:cNvSpPr>
            <a:spLocks noGrp="1"/>
          </p:cNvSpPr>
          <p:nvPr>
            <p:ph idx="1"/>
          </p:nvPr>
        </p:nvSpPr>
        <p:spPr/>
        <p:txBody>
          <a:bodyPr/>
          <a:lstStyle/>
          <a:p>
            <a:endParaRPr lang="en-US" dirty="0"/>
          </a:p>
        </p:txBody>
      </p:sp>
    </p:spTree>
    <p:extLst>
      <p:ext uri="{BB962C8B-B14F-4D97-AF65-F5344CB8AC3E}">
        <p14:creationId xmlns:p14="http://schemas.microsoft.com/office/powerpoint/2010/main" val="125724019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167136"/>
            <a:ext cx="2157015" cy="2876021"/>
          </a:xfrm>
        </p:spPr>
      </p:pic>
      <p:pic>
        <p:nvPicPr>
          <p:cNvPr id="6" name="Content Placeholder 5"/>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3048555" y="1201549"/>
            <a:ext cx="3529013" cy="2646759"/>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635707"/>
            <a:ext cx="2831876" cy="2123907"/>
          </a:xfrm>
          <a:prstGeom prst="rect">
            <a:avLst/>
          </a:prstGeom>
        </p:spPr>
      </p:pic>
    </p:spTree>
    <p:extLst>
      <p:ext uri="{BB962C8B-B14F-4D97-AF65-F5344CB8AC3E}">
        <p14:creationId xmlns:p14="http://schemas.microsoft.com/office/powerpoint/2010/main" val="34955119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smtClean="0"/>
              <a:t>GLOBE MICRONESIA Country Report</a:t>
            </a:r>
            <a:endParaRPr lang="en-US" sz="3600" dirty="0"/>
          </a:p>
        </p:txBody>
      </p:sp>
      <p:sp>
        <p:nvSpPr>
          <p:cNvPr id="3" name="Content Placeholder 2"/>
          <p:cNvSpPr>
            <a:spLocks noGrp="1"/>
          </p:cNvSpPr>
          <p:nvPr>
            <p:ph idx="1"/>
          </p:nvPr>
        </p:nvSpPr>
        <p:spPr>
          <a:xfrm>
            <a:off x="228600" y="1102969"/>
            <a:ext cx="4648200" cy="4724400"/>
          </a:xfrm>
        </p:spPr>
        <p:txBody>
          <a:bodyPr/>
          <a:lstStyle/>
          <a:p>
            <a:r>
              <a:rPr lang="en-US" u="sng" dirty="0" smtClean="0">
                <a:solidFill>
                  <a:schemeClr val="tx1"/>
                </a:solidFill>
              </a:rPr>
              <a:t>Cooperating </a:t>
            </a:r>
            <a:r>
              <a:rPr lang="en-US" u="sng" dirty="0" err="1" smtClean="0">
                <a:solidFill>
                  <a:schemeClr val="tx1"/>
                </a:solidFill>
              </a:rPr>
              <a:t>Oganizations</a:t>
            </a:r>
            <a:r>
              <a:rPr lang="en-US" u="sng" dirty="0" smtClean="0">
                <a:solidFill>
                  <a:schemeClr val="tx1"/>
                </a:solidFill>
              </a:rPr>
              <a:t>:</a:t>
            </a:r>
          </a:p>
          <a:p>
            <a:r>
              <a:rPr lang="en-US" dirty="0" smtClean="0">
                <a:solidFill>
                  <a:schemeClr val="tx1"/>
                </a:solidFill>
              </a:rPr>
              <a:t>4 State Education Departments and </a:t>
            </a:r>
            <a:r>
              <a:rPr lang="en-US" dirty="0" err="1" smtClean="0">
                <a:solidFill>
                  <a:schemeClr val="tx1"/>
                </a:solidFill>
              </a:rPr>
              <a:t>Pohnpei</a:t>
            </a:r>
            <a:r>
              <a:rPr lang="en-US" dirty="0" smtClean="0">
                <a:solidFill>
                  <a:schemeClr val="tx1"/>
                </a:solidFill>
              </a:rPr>
              <a:t> Weather Service Office (NOAA)</a:t>
            </a:r>
          </a:p>
          <a:p>
            <a:endParaRPr lang="en-US" dirty="0">
              <a:solidFill>
                <a:schemeClr val="tx1"/>
              </a:solidFill>
            </a:endParaRPr>
          </a:p>
          <a:p>
            <a:r>
              <a:rPr lang="en-US" u="sng" dirty="0" smtClean="0">
                <a:solidFill>
                  <a:schemeClr val="tx1"/>
                </a:solidFill>
              </a:rPr>
              <a:t>Participating Schools</a:t>
            </a:r>
            <a:r>
              <a:rPr lang="en-US" dirty="0" smtClean="0">
                <a:solidFill>
                  <a:schemeClr val="tx1"/>
                </a:solidFill>
              </a:rPr>
              <a:t>: 25 Schools and teachers in 2018 and over 100 students currently being taught and some have started conducting observations and investigations.</a:t>
            </a:r>
          </a:p>
          <a:p>
            <a:endParaRPr lang="en-US" dirty="0">
              <a:solidFill>
                <a:schemeClr val="tx1"/>
              </a:solidFill>
            </a:endParaRPr>
          </a:p>
          <a:p>
            <a:r>
              <a:rPr lang="en-US" u="sng" dirty="0" smtClean="0">
                <a:solidFill>
                  <a:schemeClr val="tx1"/>
                </a:solidFill>
              </a:rPr>
              <a:t>Funding by</a:t>
            </a:r>
            <a:r>
              <a:rPr lang="en-US" dirty="0" smtClean="0">
                <a:solidFill>
                  <a:schemeClr val="tx1"/>
                </a:solidFill>
              </a:rPr>
              <a:t>: FSM National Government (minimal)</a:t>
            </a:r>
          </a:p>
          <a:p>
            <a:r>
              <a:rPr lang="en-US" dirty="0" smtClean="0">
                <a:solidFill>
                  <a:schemeClr val="tx1"/>
                </a:solidFill>
              </a:rPr>
              <a:t>UN Development Program( UNDP and NOAA collaboration)</a:t>
            </a:r>
            <a:endParaRPr lang="en-US" dirty="0">
              <a:solidFill>
                <a:schemeClr val="tx1"/>
              </a:solidFill>
            </a:endParaRPr>
          </a:p>
          <a:p>
            <a:r>
              <a:rPr lang="en-US" u="sng" dirty="0" smtClean="0">
                <a:solidFill>
                  <a:schemeClr val="tx1"/>
                </a:solidFill>
              </a:rPr>
              <a:t>GLOBE protocols used in the country:</a:t>
            </a:r>
          </a:p>
          <a:p>
            <a:r>
              <a:rPr lang="en-US" dirty="0" smtClean="0">
                <a:solidFill>
                  <a:schemeClr val="tx1"/>
                </a:solidFill>
              </a:rPr>
              <a:t>Teachers trained in Atmosphere, Hydrology and Soil Protocols. At the moment the teachers are implementing Atmosphere protocols in their schools.</a:t>
            </a:r>
          </a:p>
          <a:p>
            <a:r>
              <a:rPr lang="en-US" u="sng" dirty="0" smtClean="0">
                <a:solidFill>
                  <a:schemeClr val="tx1"/>
                </a:solidFill>
              </a:rPr>
              <a:t>Schools reporting data</a:t>
            </a:r>
            <a:r>
              <a:rPr lang="en-US" dirty="0" smtClean="0">
                <a:solidFill>
                  <a:schemeClr val="tx1"/>
                </a:solidFill>
              </a:rPr>
              <a:t>: </a:t>
            </a:r>
            <a:r>
              <a:rPr lang="en-US" dirty="0" err="1" smtClean="0">
                <a:solidFill>
                  <a:schemeClr val="tx1"/>
                </a:solidFill>
              </a:rPr>
              <a:t>Theschools</a:t>
            </a:r>
            <a:r>
              <a:rPr lang="en-US" dirty="0" smtClean="0">
                <a:solidFill>
                  <a:schemeClr val="tx1"/>
                </a:solidFill>
              </a:rPr>
              <a:t> currently reporting as you see evident here in the Visualization System and GLOB E Data Entry site.</a:t>
            </a:r>
          </a:p>
          <a:p>
            <a:endParaRPr lang="en-US" dirty="0" smtClean="0">
              <a:solidFill>
                <a:schemeClr val="tx1"/>
              </a:solidFill>
            </a:endParaRPr>
          </a:p>
          <a:p>
            <a:endParaRPr lang="en-US" dirty="0"/>
          </a:p>
        </p:txBody>
      </p:sp>
      <p:pic>
        <p:nvPicPr>
          <p:cNvPr id="5" name="Content Placeholder 4"/>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876800" y="1211651"/>
            <a:ext cx="4267199" cy="4731949"/>
          </a:xfrm>
        </p:spPr>
      </p:pic>
      <p:sp>
        <p:nvSpPr>
          <p:cNvPr id="6" name="Rectangle 5"/>
          <p:cNvSpPr/>
          <p:nvPr/>
        </p:nvSpPr>
        <p:spPr>
          <a:xfrm>
            <a:off x="4280894" y="3244334"/>
            <a:ext cx="1891306" cy="369332"/>
          </a:xfrm>
          <a:prstGeom prst="rect">
            <a:avLst/>
          </a:prstGeom>
        </p:spPr>
        <p:txBody>
          <a:bodyPr wrap="square">
            <a:spAutoFit/>
          </a:bodyPr>
          <a:lstStyle/>
          <a:p>
            <a:r>
              <a:rPr lang="en-US" dirty="0">
                <a:solidFill>
                  <a:srgbClr val="808080"/>
                </a:solidFill>
                <a:latin typeface="open_sansregular" charset="0"/>
              </a:rPr>
              <a:t>map</a:t>
            </a:r>
            <a:endParaRPr lang="en-US" dirty="0"/>
          </a:p>
        </p:txBody>
      </p:sp>
    </p:spTree>
    <p:extLst>
      <p:ext uri="{BB962C8B-B14F-4D97-AF65-F5344CB8AC3E}">
        <p14:creationId xmlns:p14="http://schemas.microsoft.com/office/powerpoint/2010/main" val="1435137734"/>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Lights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24624</TotalTime>
  <Words>785</Words>
  <Application>Microsoft Macintosh PowerPoint</Application>
  <PresentationFormat>On-screen Show (4:3)</PresentationFormat>
  <Paragraphs>87</Paragraphs>
  <Slides>11</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Calibri</vt:lpstr>
      <vt:lpstr>Calibri Light</vt:lpstr>
      <vt:lpstr>Open Sans</vt:lpstr>
      <vt:lpstr>open_sansregular</vt:lpstr>
      <vt:lpstr>Wingdings</vt:lpstr>
      <vt:lpstr>Arial</vt:lpstr>
      <vt:lpstr>LightsOn</vt:lpstr>
      <vt:lpstr>Custom Design</vt:lpstr>
      <vt:lpstr>Asia Pacific Regional Meeting</vt:lpstr>
      <vt:lpstr>FSM Overview</vt:lpstr>
      <vt:lpstr>PowerPoint Presentation</vt:lpstr>
      <vt:lpstr>Past and Present Globe Record</vt:lpstr>
      <vt:lpstr>GLOBE Micronesia 2018-2019  *Protocol Training continued-25 GlOBE Schools participated  *Zika Implementation</vt:lpstr>
      <vt:lpstr>Zika Project Implementation 2018-19</vt:lpstr>
      <vt:lpstr>Training days</vt:lpstr>
      <vt:lpstr>Thank you</vt:lpstr>
      <vt:lpstr>GLOBE MICRONESIA Country Report</vt:lpstr>
      <vt:lpstr>.  Successes/Challenges / Way Forward</vt:lpstr>
      <vt:lpstr>Kalahngan. Thank you</vt:lpstr>
    </vt:vector>
  </TitlesOfParts>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EconMAP FY11 Presentations</dc:title>
  <dc:creator>Jason Aubuchon</dc:creator>
  <cp:lastModifiedBy>Admin MCS</cp:lastModifiedBy>
  <cp:revision>821</cp:revision>
  <dcterms:created xsi:type="dcterms:W3CDTF">2011-04-28T14:24:50Z</dcterms:created>
  <dcterms:modified xsi:type="dcterms:W3CDTF">2019-05-22T02:03:59Z</dcterms:modified>
</cp:coreProperties>
</file>